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1675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line for the rep: 'I want to spend the next 15 minutes showing you why every other genetic test misses peptide therapy entirely, and what changes when you have one built specifically for the way you actually prescribe.'
Establish authority quickly. This is a clinician-to-clinician conversation, not a consumer wellness pitch.</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Anchor in the pain. Most peptide-prescribing clinicians know this in their gut: their results vary, retention is hit-or-miss, and they end up tweaking by feel. Stats are illustrative; replace with internal data once available.
Key transition: 'And the reason is simple. Genetics determines how every one of those peptides will actually behave in the patient sitting in front of you. But no one's putting that data in front of you.'</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white space. The clinician likely already uses one of these tests. Acknowledge the value and move past it. Don't bash the competitors directly. The phrase to use: 'These are great tools for what they were built for. They just weren't built for what you do.'</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brand reveal. Pause briefly after reading the headline. Numbers anchor credibility but the words 'fit your patient's actual biology' do the real work.
Note: white text on dark indigo signals this is the strategic centerpiece. Most other slides are light to keep cognitive load low.</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technical thesis slide. The SNP-to-peptide chain is the core IP. Walk through each step left to right. Numbers ('122', '47', '200+') reinforce the depth claim from slide 4.
Anticipated question: 'How do you score polygenic relevance?' Answer: 'A peptide that addresses multiple flagged pathways in a patient's profile scores higher than one that addresses a single variant. We rank by breadth of fit, not by single SNP guesses.'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SNP card. The APOE example is intentional: every clinician knows APOE. Pause on 'Informs selection of ApoE-mimetic peptides' to highlight the peptide-pathway frame again.
Show, don't tell, on this slide. Let the visual do most of the 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where you can see most clinicians lean forward. Lead with: 'This is the difference between a $300 nutrigenomic test and a $700 clinical decision support tool.'
If they are skeptical, walk through the example slowly. The lipid network is well-known and the logic is irrefutable: 5 variants in one pathway = compounding risk.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punchline slide. Read aloud: 'Cerebrolysin ranks number one for THIS patient, not because it's the best peptide on the market, but because it addresses four of the pathways flagged in their genetic profile.'
If the clinician asks 'what about peptide X' just point at the methodology line: ranking is data-driven, not editorial.</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the question 'so what do I do with this?' No competitor offers this. PlexusDx is DTC and explicitly non-clinical. The DNA Company hands the result over and disappears. ProxiGene closes the loop with HS360 lab integration.
Selling line: 'You write one requisition. We deliver the genetic report and the verification labs through the same channel. Your patient sees one bill, not three.'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growth angle. Patients churn because protocols feel generic. ProxiGene gives the clinician language to defend why this protocol, for this patient, right now.
Selling line: 'These three patients walked out with completely different peptide stacks, and each one of them can tell you exactly why theirs is theirs.'
If clinician asks for hard data: real outcome data is forthcoming as the field matures. Be honest.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Don't dwell on this slide. The clinician is already convinced by slide 9. This is reinforcement. Spend ~30 seconds and move on.
If clinician pushes on a competitor specifically, you have the matrix from the competitive brief to support deeper conversation.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friction-removal slide. Most clinicians don't add new tests because of workflow drag. Show that this is one requisition, one collection, one report. No new EMR integration needed.
Selling line: 'Your front desk does this exactly the same way they handle any other lab order.'</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E54"/>
        </a:solidFill>
        <a:effectLst/>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00E5FF"/>
          </a:solidFill>
          <a:ln w="12700">
            <a:solidFill>
              <a:srgbClr val="00E5FF"/>
            </a:solidFill>
            <a:prstDash val="solid"/>
          </a:ln>
        </p:spPr>
        <p:txBody>
          <a:bodyPr/>
          <a:lstStyle/>
          <a:p>
            <a:endParaRPr lang="en-US"/>
          </a:p>
        </p:txBody>
      </p:sp>
      <p:sp>
        <p:nvSpPr>
          <p:cNvPr id="4" name="Text 1"/>
          <p:cNvSpPr/>
          <p:nvPr/>
        </p:nvSpPr>
        <p:spPr>
          <a:xfrm>
            <a:off x="822960" y="2468880"/>
            <a:ext cx="10058400" cy="274320"/>
          </a:xfrm>
          <a:prstGeom prst="rect">
            <a:avLst/>
          </a:prstGeom>
          <a:noFill/>
          <a:ln/>
        </p:spPr>
        <p:txBody>
          <a:bodyPr wrap="square" lIns="0" tIns="0" rIns="0" bIns="0" rtlCol="0" anchor="ctr"/>
          <a:lstStyle/>
          <a:p>
            <a:pPr marL="0" indent="0">
              <a:buNone/>
            </a:pPr>
            <a:r>
              <a:rPr lang="en-US" sz="1200" b="1" kern="0" spc="500" dirty="0">
                <a:solidFill>
                  <a:srgbClr val="00E5FF"/>
                </a:solidFill>
                <a:latin typeface="Poppins" pitchFamily="34" charset="0"/>
                <a:ea typeface="Poppins" pitchFamily="34" charset="-122"/>
                <a:cs typeface="Poppins" pitchFamily="34" charset="-120"/>
              </a:rPr>
              <a:t>FOR PEPTIDE-PRESCRIBING CLINICIANS</a:t>
            </a:r>
            <a:endParaRPr lang="en-US" sz="1200" dirty="0"/>
          </a:p>
        </p:txBody>
      </p:sp>
      <p:sp>
        <p:nvSpPr>
          <p:cNvPr id="5" name="Text 2"/>
          <p:cNvSpPr/>
          <p:nvPr/>
        </p:nvSpPr>
        <p:spPr>
          <a:xfrm>
            <a:off x="1801368" y="2834640"/>
            <a:ext cx="9266682" cy="914400"/>
          </a:xfrm>
          <a:prstGeom prst="rect">
            <a:avLst/>
          </a:prstGeom>
          <a:noFill/>
          <a:ln/>
        </p:spPr>
        <p:txBody>
          <a:bodyPr wrap="square" lIns="0" tIns="0" rIns="0" bIns="0" rtlCol="0" anchor="ctr"/>
          <a:lstStyle/>
          <a:p>
            <a:pPr marL="0" indent="0">
              <a:buNone/>
            </a:pPr>
            <a:r>
              <a:rPr lang="en-US" sz="6000" b="1" dirty="0" err="1">
                <a:solidFill>
                  <a:srgbClr val="FFFFFF"/>
                </a:solidFill>
                <a:latin typeface="Poppins" pitchFamily="34" charset="0"/>
                <a:ea typeface="Poppins" pitchFamily="34" charset="-122"/>
                <a:cs typeface="Poppins" pitchFamily="34" charset="-120"/>
              </a:rPr>
              <a:t>ProxiGene</a:t>
            </a:r>
            <a:r>
              <a:rPr lang="en-US" sz="6000" b="1" dirty="0">
                <a:solidFill>
                  <a:srgbClr val="FFFFFF"/>
                </a:solidFill>
                <a:latin typeface="Poppins" pitchFamily="34" charset="0"/>
                <a:ea typeface="Poppins" pitchFamily="34" charset="-122"/>
                <a:cs typeface="Poppins" pitchFamily="34" charset="-120"/>
              </a:rPr>
              <a:t> </a:t>
            </a:r>
            <a:r>
              <a:rPr lang="en-US" sz="6000" b="1" dirty="0" err="1">
                <a:solidFill>
                  <a:srgbClr val="FFFFFF"/>
                </a:solidFill>
                <a:latin typeface="Poppins" pitchFamily="34" charset="0"/>
                <a:ea typeface="Poppins" pitchFamily="34" charset="-122"/>
                <a:cs typeface="Poppins" pitchFamily="34" charset="-120"/>
              </a:rPr>
              <a:t>BioSynthetix</a:t>
            </a:r>
            <a:endParaRPr lang="en-US" sz="6000" dirty="0"/>
          </a:p>
        </p:txBody>
      </p:sp>
      <p:sp>
        <p:nvSpPr>
          <p:cNvPr id="6" name="Text 3"/>
          <p:cNvSpPr/>
          <p:nvPr/>
        </p:nvSpPr>
        <p:spPr>
          <a:xfrm>
            <a:off x="822959" y="3703320"/>
            <a:ext cx="10883085" cy="1097280"/>
          </a:xfrm>
          <a:prstGeom prst="rect">
            <a:avLst/>
          </a:prstGeom>
          <a:noFill/>
          <a:ln/>
        </p:spPr>
        <p:txBody>
          <a:bodyPr wrap="square" lIns="0" tIns="0" rIns="0" bIns="0" rtlCol="0" anchor="ctr"/>
          <a:lstStyle/>
          <a:p>
            <a:pPr marL="0" indent="0">
              <a:buNone/>
            </a:pPr>
            <a:r>
              <a:rPr lang="en-US" sz="2800" dirty="0">
                <a:solidFill>
                  <a:srgbClr val="FFFFFF"/>
                </a:solidFill>
                <a:latin typeface="Poppins" pitchFamily="34" charset="0"/>
                <a:ea typeface="Poppins" pitchFamily="34" charset="-122"/>
                <a:cs typeface="Poppins" pitchFamily="34" charset="-120"/>
              </a:rPr>
              <a:t>The genetic test built for the prescriber &amp; the consumer.</a:t>
            </a:r>
            <a:endParaRPr lang="en-US" sz="2800" dirty="0"/>
          </a:p>
        </p:txBody>
      </p:sp>
      <p:sp>
        <p:nvSpPr>
          <p:cNvPr id="8" name="Text 5"/>
          <p:cNvSpPr/>
          <p:nvPr/>
        </p:nvSpPr>
        <p:spPr>
          <a:xfrm>
            <a:off x="822960" y="5897880"/>
            <a:ext cx="10058400" cy="274320"/>
          </a:xfrm>
          <a:prstGeom prst="rect">
            <a:avLst/>
          </a:prstGeom>
          <a:noFill/>
          <a:ln/>
        </p:spPr>
        <p:txBody>
          <a:bodyPr wrap="square" lIns="0" tIns="0" rIns="0" bIns="0" rtlCol="0" anchor="ctr"/>
          <a:lstStyle/>
          <a:p>
            <a:pPr marL="0" indent="0">
              <a:buNone/>
            </a:pPr>
            <a:r>
              <a:rPr lang="en-US" sz="1200" dirty="0">
                <a:solidFill>
                  <a:srgbClr val="FFFFFF"/>
                </a:solidFill>
                <a:latin typeface="Poppins" pitchFamily="34" charset="0"/>
                <a:ea typeface="Poppins" pitchFamily="34" charset="-122"/>
                <a:cs typeface="Poppins" pitchFamily="34" charset="-120"/>
              </a:rPr>
              <a:t>A HealthSpan360 Product   ·   hs360.co   ·   April 2026</a:t>
            </a:r>
            <a:endParaRPr lang="en-US" sz="1200" dirty="0"/>
          </a:p>
        </p:txBody>
      </p:sp>
      <p:pic>
        <p:nvPicPr>
          <p:cNvPr id="16" name="Picture 15" descr="A colorful logo with a dna strand&#10;&#10;AI-generated content may be incorrect.">
            <a:extLst>
              <a:ext uri="{FF2B5EF4-FFF2-40B4-BE49-F238E27FC236}">
                <a16:creationId xmlns:a16="http://schemas.microsoft.com/office/drawing/2014/main" id="{5CEFC166-7758-E789-3D37-66588E000250}"/>
              </a:ext>
            </a:extLst>
          </p:cNvPr>
          <p:cNvPicPr>
            <a:picLocks noChangeAspect="1"/>
          </p:cNvPicPr>
          <p:nvPr/>
        </p:nvPicPr>
        <p:blipFill>
          <a:blip r:embed="rId3"/>
          <a:srcRect l="31511" t="24533" r="30756" b="40000"/>
          <a:stretch>
            <a:fillRect/>
          </a:stretch>
        </p:blipFill>
        <p:spPr>
          <a:xfrm>
            <a:off x="822960" y="2806545"/>
            <a:ext cx="978408" cy="919635"/>
          </a:xfrm>
          <a:prstGeom prst="rect">
            <a:avLst/>
          </a:prstGeom>
        </p:spPr>
      </p:pic>
      <p:pic>
        <p:nvPicPr>
          <p:cNvPr id="22" name="Picture 21" descr="A black background with pink letters&#10;&#10;AI-generated content may be incorrect.">
            <a:extLst>
              <a:ext uri="{FF2B5EF4-FFF2-40B4-BE49-F238E27FC236}">
                <a16:creationId xmlns:a16="http://schemas.microsoft.com/office/drawing/2014/main" id="{1FF64F5E-DD60-9A97-95AC-46981AF9FDD4}"/>
              </a:ext>
            </a:extLst>
          </p:cNvPr>
          <p:cNvPicPr>
            <a:picLocks noChangeAspect="1"/>
          </p:cNvPicPr>
          <p:nvPr/>
        </p:nvPicPr>
        <p:blipFill>
          <a:blip r:embed="rId4"/>
          <a:stretch>
            <a:fillRect/>
          </a:stretch>
        </p:blipFill>
        <p:spPr>
          <a:xfrm>
            <a:off x="8390625" y="5897880"/>
            <a:ext cx="3315419" cy="609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THE PROBLEM</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Peptide therapy is still trial and error.</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And patients are paying cash for the guesswork.</a:t>
            </a:r>
            <a:endParaRPr lang="en-US" sz="1400" dirty="0"/>
          </a:p>
        </p:txBody>
      </p:sp>
      <p:sp>
        <p:nvSpPr>
          <p:cNvPr id="6" name="Shape 4"/>
          <p:cNvSpPr/>
          <p:nvPr/>
        </p:nvSpPr>
        <p:spPr>
          <a:xfrm>
            <a:off x="457200" y="2194560"/>
            <a:ext cx="3566160" cy="2011680"/>
          </a:xfrm>
          <a:prstGeom prst="rect">
            <a:avLst/>
          </a:prstGeom>
          <a:solidFill>
            <a:srgbClr val="F3F4F6"/>
          </a:solidFill>
          <a:ln w="12700">
            <a:solidFill>
              <a:srgbClr val="F3F4F6"/>
            </a:solidFill>
            <a:prstDash val="solid"/>
          </a:ln>
        </p:spPr>
        <p:txBody>
          <a:bodyPr/>
          <a:lstStyle/>
          <a:p>
            <a:endParaRPr lang="en-US"/>
          </a:p>
        </p:txBody>
      </p:sp>
      <p:sp>
        <p:nvSpPr>
          <p:cNvPr id="7" name="Shape 5"/>
          <p:cNvSpPr/>
          <p:nvPr/>
        </p:nvSpPr>
        <p:spPr>
          <a:xfrm>
            <a:off x="457200" y="2194560"/>
            <a:ext cx="3566160" cy="73152"/>
          </a:xfrm>
          <a:prstGeom prst="rect">
            <a:avLst/>
          </a:prstGeom>
          <a:solidFill>
            <a:srgbClr val="00E5FF"/>
          </a:solidFill>
          <a:ln w="12700">
            <a:solidFill>
              <a:srgbClr val="00E5FF"/>
            </a:solidFill>
            <a:prstDash val="solid"/>
          </a:ln>
        </p:spPr>
        <p:txBody>
          <a:bodyPr/>
          <a:lstStyle/>
          <a:p>
            <a:endParaRPr lang="en-US"/>
          </a:p>
        </p:txBody>
      </p:sp>
      <p:sp>
        <p:nvSpPr>
          <p:cNvPr id="8" name="Text 6"/>
          <p:cNvSpPr/>
          <p:nvPr/>
        </p:nvSpPr>
        <p:spPr>
          <a:xfrm>
            <a:off x="731520" y="2468880"/>
            <a:ext cx="3017520" cy="914400"/>
          </a:xfrm>
          <a:prstGeom prst="rect">
            <a:avLst/>
          </a:prstGeom>
          <a:noFill/>
          <a:ln/>
        </p:spPr>
        <p:txBody>
          <a:bodyPr wrap="square" lIns="0" tIns="0" rIns="0" bIns="0" rtlCol="0" anchor="ctr"/>
          <a:lstStyle/>
          <a:p>
            <a:pPr marL="0" indent="0">
              <a:buNone/>
            </a:pPr>
            <a:r>
              <a:rPr lang="en-US" sz="5600" b="1" dirty="0">
                <a:solidFill>
                  <a:srgbClr val="1E3A8A"/>
                </a:solidFill>
                <a:latin typeface="Poppins" pitchFamily="34" charset="0"/>
                <a:ea typeface="Poppins" pitchFamily="34" charset="-122"/>
                <a:cs typeface="Poppins" pitchFamily="34" charset="-120"/>
              </a:rPr>
              <a:t>60%</a:t>
            </a:r>
            <a:endParaRPr lang="en-US" sz="5600" dirty="0"/>
          </a:p>
        </p:txBody>
      </p:sp>
      <p:sp>
        <p:nvSpPr>
          <p:cNvPr id="9" name="Text 7"/>
          <p:cNvSpPr/>
          <p:nvPr/>
        </p:nvSpPr>
        <p:spPr>
          <a:xfrm>
            <a:off x="731520" y="3429000"/>
            <a:ext cx="3017520" cy="731520"/>
          </a:xfrm>
          <a:prstGeom prst="rect">
            <a:avLst/>
          </a:prstGeom>
          <a:noFill/>
          <a:ln/>
        </p:spPr>
        <p:txBody>
          <a:bodyPr wrap="square" lIns="0" tIns="0" rIns="0" bIns="0" rtlCol="0" anchor="ctr"/>
          <a:lstStyle/>
          <a:p>
            <a:pPr marL="0" indent="0">
              <a:buNone/>
            </a:pPr>
            <a:r>
              <a:rPr lang="en-US" sz="1300" dirty="0">
                <a:solidFill>
                  <a:srgbClr val="1F2937"/>
                </a:solidFill>
                <a:latin typeface="Poppins" pitchFamily="34" charset="0"/>
                <a:ea typeface="Poppins" pitchFamily="34" charset="-122"/>
                <a:cs typeface="Poppins" pitchFamily="34" charset="-120"/>
              </a:rPr>
              <a:t>of peptide users report inconsistent results across protocols</a:t>
            </a:r>
            <a:endParaRPr lang="en-US" sz="1300" dirty="0"/>
          </a:p>
        </p:txBody>
      </p:sp>
      <p:sp>
        <p:nvSpPr>
          <p:cNvPr id="10" name="Shape 8"/>
          <p:cNvSpPr/>
          <p:nvPr/>
        </p:nvSpPr>
        <p:spPr>
          <a:xfrm>
            <a:off x="4297680" y="2194560"/>
            <a:ext cx="3566160" cy="2011680"/>
          </a:xfrm>
          <a:prstGeom prst="rect">
            <a:avLst/>
          </a:prstGeom>
          <a:solidFill>
            <a:srgbClr val="F3F4F6"/>
          </a:solidFill>
          <a:ln w="12700">
            <a:solidFill>
              <a:srgbClr val="F3F4F6"/>
            </a:solidFill>
            <a:prstDash val="solid"/>
          </a:ln>
        </p:spPr>
        <p:txBody>
          <a:bodyPr/>
          <a:lstStyle/>
          <a:p>
            <a:endParaRPr lang="en-US"/>
          </a:p>
        </p:txBody>
      </p:sp>
      <p:sp>
        <p:nvSpPr>
          <p:cNvPr id="11" name="Shape 9"/>
          <p:cNvSpPr/>
          <p:nvPr/>
        </p:nvSpPr>
        <p:spPr>
          <a:xfrm>
            <a:off x="4297680" y="2194560"/>
            <a:ext cx="3566160" cy="73152"/>
          </a:xfrm>
          <a:prstGeom prst="rect">
            <a:avLst/>
          </a:prstGeom>
          <a:solidFill>
            <a:srgbClr val="00E5FF"/>
          </a:solidFill>
          <a:ln w="12700">
            <a:solidFill>
              <a:srgbClr val="00E5FF"/>
            </a:solidFill>
            <a:prstDash val="solid"/>
          </a:ln>
        </p:spPr>
        <p:txBody>
          <a:bodyPr/>
          <a:lstStyle/>
          <a:p>
            <a:endParaRPr lang="en-US"/>
          </a:p>
        </p:txBody>
      </p:sp>
      <p:sp>
        <p:nvSpPr>
          <p:cNvPr id="12" name="Text 10"/>
          <p:cNvSpPr/>
          <p:nvPr/>
        </p:nvSpPr>
        <p:spPr>
          <a:xfrm>
            <a:off x="4572000" y="2468880"/>
            <a:ext cx="3017520" cy="914400"/>
          </a:xfrm>
          <a:prstGeom prst="rect">
            <a:avLst/>
          </a:prstGeom>
          <a:noFill/>
          <a:ln/>
        </p:spPr>
        <p:txBody>
          <a:bodyPr wrap="square" lIns="0" tIns="0" rIns="0" bIns="0" rtlCol="0" anchor="ctr"/>
          <a:lstStyle/>
          <a:p>
            <a:pPr marL="0" indent="0">
              <a:buNone/>
            </a:pPr>
            <a:r>
              <a:rPr lang="en-US" sz="5600" b="1" dirty="0">
                <a:solidFill>
                  <a:srgbClr val="1E3A8A"/>
                </a:solidFill>
                <a:latin typeface="Poppins" pitchFamily="34" charset="0"/>
                <a:ea typeface="Poppins" pitchFamily="34" charset="-122"/>
                <a:cs typeface="Poppins" pitchFamily="34" charset="-120"/>
              </a:rPr>
              <a:t>0</a:t>
            </a:r>
            <a:endParaRPr lang="en-US" sz="5600" dirty="0"/>
          </a:p>
        </p:txBody>
      </p:sp>
      <p:sp>
        <p:nvSpPr>
          <p:cNvPr id="13" name="Text 11"/>
          <p:cNvSpPr/>
          <p:nvPr/>
        </p:nvSpPr>
        <p:spPr>
          <a:xfrm>
            <a:off x="4572000" y="3429000"/>
            <a:ext cx="3017520" cy="731520"/>
          </a:xfrm>
          <a:prstGeom prst="rect">
            <a:avLst/>
          </a:prstGeom>
          <a:noFill/>
          <a:ln/>
        </p:spPr>
        <p:txBody>
          <a:bodyPr wrap="square" lIns="0" tIns="0" rIns="0" bIns="0" rtlCol="0" anchor="ctr"/>
          <a:lstStyle/>
          <a:p>
            <a:pPr marL="0" indent="0">
              <a:buNone/>
            </a:pPr>
            <a:r>
              <a:rPr lang="en-US" sz="1300" dirty="0">
                <a:solidFill>
                  <a:srgbClr val="1F2937"/>
                </a:solidFill>
                <a:latin typeface="Poppins" pitchFamily="34" charset="0"/>
                <a:ea typeface="Poppins" pitchFamily="34" charset="-122"/>
                <a:cs typeface="Poppins" pitchFamily="34" charset="-120"/>
              </a:rPr>
              <a:t>FDA-approved peptide therapies for most longevity indications</a:t>
            </a:r>
            <a:endParaRPr lang="en-US" sz="1300" dirty="0"/>
          </a:p>
        </p:txBody>
      </p:sp>
      <p:sp>
        <p:nvSpPr>
          <p:cNvPr id="14" name="Shape 12"/>
          <p:cNvSpPr/>
          <p:nvPr/>
        </p:nvSpPr>
        <p:spPr>
          <a:xfrm>
            <a:off x="8138160" y="2194560"/>
            <a:ext cx="3566160" cy="2011680"/>
          </a:xfrm>
          <a:prstGeom prst="rect">
            <a:avLst/>
          </a:prstGeom>
          <a:solidFill>
            <a:srgbClr val="F3F4F6"/>
          </a:solidFill>
          <a:ln w="12700">
            <a:solidFill>
              <a:srgbClr val="F3F4F6"/>
            </a:solidFill>
            <a:prstDash val="solid"/>
          </a:ln>
        </p:spPr>
        <p:txBody>
          <a:bodyPr/>
          <a:lstStyle/>
          <a:p>
            <a:endParaRPr lang="en-US"/>
          </a:p>
        </p:txBody>
      </p:sp>
      <p:sp>
        <p:nvSpPr>
          <p:cNvPr id="15" name="Shape 13"/>
          <p:cNvSpPr/>
          <p:nvPr/>
        </p:nvSpPr>
        <p:spPr>
          <a:xfrm>
            <a:off x="8138160" y="2194560"/>
            <a:ext cx="3566160" cy="73152"/>
          </a:xfrm>
          <a:prstGeom prst="rect">
            <a:avLst/>
          </a:prstGeom>
          <a:solidFill>
            <a:srgbClr val="00E5FF"/>
          </a:solidFill>
          <a:ln w="12700">
            <a:solidFill>
              <a:srgbClr val="00E5FF"/>
            </a:solidFill>
            <a:prstDash val="solid"/>
          </a:ln>
        </p:spPr>
        <p:txBody>
          <a:bodyPr/>
          <a:lstStyle/>
          <a:p>
            <a:endParaRPr lang="en-US"/>
          </a:p>
        </p:txBody>
      </p:sp>
      <p:sp>
        <p:nvSpPr>
          <p:cNvPr id="16" name="Text 14"/>
          <p:cNvSpPr/>
          <p:nvPr/>
        </p:nvSpPr>
        <p:spPr>
          <a:xfrm>
            <a:off x="8412480" y="2468880"/>
            <a:ext cx="3017520" cy="914400"/>
          </a:xfrm>
          <a:prstGeom prst="rect">
            <a:avLst/>
          </a:prstGeom>
          <a:noFill/>
          <a:ln/>
        </p:spPr>
        <p:txBody>
          <a:bodyPr wrap="square" lIns="0" tIns="0" rIns="0" bIns="0" rtlCol="0" anchor="ctr"/>
          <a:lstStyle/>
          <a:p>
            <a:pPr marL="0" indent="0">
              <a:buNone/>
            </a:pPr>
            <a:r>
              <a:rPr lang="en-US" sz="5600" b="1" dirty="0">
                <a:solidFill>
                  <a:srgbClr val="1E3A8A"/>
                </a:solidFill>
                <a:latin typeface="Poppins" pitchFamily="34" charset="0"/>
                <a:ea typeface="Poppins" pitchFamily="34" charset="-122"/>
                <a:cs typeface="Poppins" pitchFamily="34" charset="-120"/>
              </a:rPr>
              <a:t>1 in 3</a:t>
            </a:r>
            <a:endParaRPr lang="en-US" sz="5600" dirty="0"/>
          </a:p>
        </p:txBody>
      </p:sp>
      <p:sp>
        <p:nvSpPr>
          <p:cNvPr id="17" name="Text 15"/>
          <p:cNvSpPr/>
          <p:nvPr/>
        </p:nvSpPr>
        <p:spPr>
          <a:xfrm>
            <a:off x="8412480" y="3429000"/>
            <a:ext cx="3017520" cy="731520"/>
          </a:xfrm>
          <a:prstGeom prst="rect">
            <a:avLst/>
          </a:prstGeom>
          <a:noFill/>
          <a:ln/>
        </p:spPr>
        <p:txBody>
          <a:bodyPr wrap="square" lIns="0" tIns="0" rIns="0" bIns="0" rtlCol="0" anchor="ctr"/>
          <a:lstStyle/>
          <a:p>
            <a:pPr marL="0" indent="0">
              <a:buNone/>
            </a:pPr>
            <a:r>
              <a:rPr lang="en-US" sz="1300" dirty="0">
                <a:solidFill>
                  <a:srgbClr val="1F2937"/>
                </a:solidFill>
                <a:latin typeface="Poppins" pitchFamily="34" charset="0"/>
                <a:ea typeface="Poppins" pitchFamily="34" charset="-122"/>
                <a:cs typeface="Poppins" pitchFamily="34" charset="-120"/>
              </a:rPr>
              <a:t>patients change clinics within 12 months citing 'no progress'</a:t>
            </a:r>
            <a:endParaRPr lang="en-US" sz="1300" dirty="0"/>
          </a:p>
        </p:txBody>
      </p:sp>
      <p:sp>
        <p:nvSpPr>
          <p:cNvPr id="18" name="Text 16"/>
          <p:cNvSpPr/>
          <p:nvPr/>
        </p:nvSpPr>
        <p:spPr>
          <a:xfrm>
            <a:off x="1371600" y="4572000"/>
            <a:ext cx="9418320" cy="914400"/>
          </a:xfrm>
          <a:prstGeom prst="rect">
            <a:avLst/>
          </a:prstGeom>
          <a:noFill/>
          <a:ln/>
        </p:spPr>
        <p:txBody>
          <a:bodyPr wrap="square" lIns="0" tIns="0" rIns="0" bIns="0" rtlCol="0" anchor="ctr"/>
          <a:lstStyle/>
          <a:p>
            <a:pPr marL="0" indent="0" algn="ctr">
              <a:buNone/>
            </a:pPr>
            <a:r>
              <a:rPr lang="en-US" sz="1600" i="1" dirty="0">
                <a:solidFill>
                  <a:srgbClr val="1F2937"/>
                </a:solidFill>
                <a:latin typeface="Poppins" pitchFamily="34" charset="0"/>
                <a:ea typeface="Poppins" pitchFamily="34" charset="-122"/>
                <a:cs typeface="Poppins" pitchFamily="34" charset="-120"/>
              </a:rPr>
              <a:t>Without genetic context, every patient gets the same starting protocol. When it underperforms, the clinic loses the patient and the revenue.</a:t>
            </a:r>
            <a:endParaRPr lang="en-US" sz="1600" dirty="0"/>
          </a:p>
        </p:txBody>
      </p:sp>
      <p:sp>
        <p:nvSpPr>
          <p:cNvPr id="19" name="Text 17"/>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2 / 14</a:t>
            </a:r>
            <a:endParaRPr lang="en-US" sz="900" dirty="0"/>
          </a:p>
        </p:txBody>
      </p:sp>
      <p:sp>
        <p:nvSpPr>
          <p:cNvPr id="20" name="Text 18"/>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WHY THIS HAPPENS</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The tests on your shelf were built for someone else.</a:t>
            </a:r>
            <a:endParaRPr lang="en-US" sz="3200" dirty="0"/>
          </a:p>
        </p:txBody>
      </p:sp>
      <p:sp>
        <p:nvSpPr>
          <p:cNvPr id="5" name="Shape 3"/>
          <p:cNvSpPr/>
          <p:nvPr/>
        </p:nvSpPr>
        <p:spPr>
          <a:xfrm>
            <a:off x="365760" y="2103120"/>
            <a:ext cx="3657600" cy="2743200"/>
          </a:xfrm>
          <a:prstGeom prst="rect">
            <a:avLst/>
          </a:prstGeom>
          <a:solidFill>
            <a:srgbClr val="FFFFFF"/>
          </a:solidFill>
          <a:ln w="12700">
            <a:solidFill>
              <a:srgbClr val="E5E7EB"/>
            </a:solidFill>
            <a:prstDash val="solid"/>
          </a:ln>
        </p:spPr>
        <p:txBody>
          <a:bodyPr/>
          <a:lstStyle/>
          <a:p>
            <a:endParaRPr lang="en-US"/>
          </a:p>
        </p:txBody>
      </p:sp>
      <p:sp>
        <p:nvSpPr>
          <p:cNvPr id="6" name="Text 4"/>
          <p:cNvSpPr/>
          <p:nvPr/>
        </p:nvSpPr>
        <p:spPr>
          <a:xfrm>
            <a:off x="640080" y="2377440"/>
            <a:ext cx="3108960" cy="274320"/>
          </a:xfrm>
          <a:prstGeom prst="rect">
            <a:avLst/>
          </a:prstGeom>
          <a:noFill/>
          <a:ln/>
        </p:spPr>
        <p:txBody>
          <a:bodyPr wrap="square" lIns="0" tIns="0" rIns="0" bIns="0" rtlCol="0" anchor="ctr"/>
          <a:lstStyle/>
          <a:p>
            <a:pPr marL="0" indent="0">
              <a:buNone/>
            </a:pPr>
            <a:r>
              <a:rPr lang="en-US" sz="1000" b="1" kern="0" spc="300" dirty="0">
                <a:solidFill>
                  <a:srgbClr val="00E5FF"/>
                </a:solidFill>
                <a:latin typeface="Poppins" pitchFamily="34" charset="0"/>
                <a:ea typeface="Poppins" pitchFamily="34" charset="-122"/>
                <a:cs typeface="Poppins" pitchFamily="34" charset="-120"/>
              </a:rPr>
              <a:t>CONSUMER DNA TESTS</a:t>
            </a:r>
            <a:endParaRPr lang="en-US" sz="1000" dirty="0"/>
          </a:p>
        </p:txBody>
      </p:sp>
      <p:sp>
        <p:nvSpPr>
          <p:cNvPr id="7" name="Text 5"/>
          <p:cNvSpPr/>
          <p:nvPr/>
        </p:nvSpPr>
        <p:spPr>
          <a:xfrm>
            <a:off x="640080" y="2651760"/>
            <a:ext cx="3108960" cy="640080"/>
          </a:xfrm>
          <a:prstGeom prst="rect">
            <a:avLst/>
          </a:prstGeom>
          <a:noFill/>
          <a:ln/>
        </p:spPr>
        <p:txBody>
          <a:bodyPr wrap="square" lIns="0" tIns="0" rIns="0" bIns="0" rtlCol="0" anchor="ctr"/>
          <a:lstStyle/>
          <a:p>
            <a:pPr marL="0" indent="0">
              <a:buNone/>
            </a:pPr>
            <a:r>
              <a:rPr lang="en-US" sz="2200" b="1" dirty="0">
                <a:solidFill>
                  <a:srgbClr val="1E3A8A"/>
                </a:solidFill>
                <a:latin typeface="Poppins" pitchFamily="34" charset="0"/>
                <a:ea typeface="Poppins" pitchFamily="34" charset="-122"/>
                <a:cs typeface="Poppins" pitchFamily="34" charset="-120"/>
              </a:rPr>
              <a:t>Built for ancestry</a:t>
            </a:r>
            <a:endParaRPr lang="en-US" sz="2200" dirty="0"/>
          </a:p>
        </p:txBody>
      </p:sp>
      <p:sp>
        <p:nvSpPr>
          <p:cNvPr id="8" name="Text 6"/>
          <p:cNvSpPr/>
          <p:nvPr/>
        </p:nvSpPr>
        <p:spPr>
          <a:xfrm>
            <a:off x="640080" y="3383280"/>
            <a:ext cx="3108960" cy="1371600"/>
          </a:xfrm>
          <a:prstGeom prst="rect">
            <a:avLst/>
          </a:prstGeom>
          <a:noFill/>
          <a:ln/>
        </p:spPr>
        <p:txBody>
          <a:bodyPr wrap="square" lIns="0" tIns="0" rIns="0" bIns="0" rtlCol="0" anchor="ctr"/>
          <a:lstStyle/>
          <a:p>
            <a:pPr marL="0" indent="0">
              <a:buNone/>
            </a:pPr>
            <a:r>
              <a:rPr lang="en-US" sz="1300" dirty="0">
                <a:solidFill>
                  <a:srgbClr val="1F2937"/>
                </a:solidFill>
                <a:latin typeface="Poppins" pitchFamily="34" charset="0"/>
                <a:ea typeface="Poppins" pitchFamily="34" charset="-122"/>
                <a:cs typeface="Poppins" pitchFamily="34" charset="-120"/>
              </a:rPr>
              <a:t>23andMe, AncestryDNA. Health insights are afterthoughts. Cannot be used for clinical decisions.</a:t>
            </a:r>
            <a:endParaRPr lang="en-US" sz="1300" dirty="0"/>
          </a:p>
        </p:txBody>
      </p:sp>
      <p:sp>
        <p:nvSpPr>
          <p:cNvPr id="9" name="Shape 7"/>
          <p:cNvSpPr/>
          <p:nvPr/>
        </p:nvSpPr>
        <p:spPr>
          <a:xfrm>
            <a:off x="4251960" y="2103120"/>
            <a:ext cx="3657600" cy="2743200"/>
          </a:xfrm>
          <a:prstGeom prst="rect">
            <a:avLst/>
          </a:prstGeom>
          <a:solidFill>
            <a:srgbClr val="FFFFFF"/>
          </a:solidFill>
          <a:ln w="12700">
            <a:solidFill>
              <a:srgbClr val="E5E7EB"/>
            </a:solidFill>
            <a:prstDash val="solid"/>
          </a:ln>
        </p:spPr>
        <p:txBody>
          <a:bodyPr/>
          <a:lstStyle/>
          <a:p>
            <a:endParaRPr lang="en-US"/>
          </a:p>
        </p:txBody>
      </p:sp>
      <p:sp>
        <p:nvSpPr>
          <p:cNvPr id="10" name="Text 8"/>
          <p:cNvSpPr/>
          <p:nvPr/>
        </p:nvSpPr>
        <p:spPr>
          <a:xfrm>
            <a:off x="4526280" y="2377440"/>
            <a:ext cx="3108960" cy="274320"/>
          </a:xfrm>
          <a:prstGeom prst="rect">
            <a:avLst/>
          </a:prstGeom>
          <a:noFill/>
          <a:ln/>
        </p:spPr>
        <p:txBody>
          <a:bodyPr wrap="square" lIns="0" tIns="0" rIns="0" bIns="0" rtlCol="0" anchor="ctr"/>
          <a:lstStyle/>
          <a:p>
            <a:pPr marL="0" indent="0">
              <a:buNone/>
            </a:pPr>
            <a:r>
              <a:rPr lang="en-US" sz="1000" b="1" kern="0" spc="300" dirty="0">
                <a:solidFill>
                  <a:srgbClr val="00E5FF"/>
                </a:solidFill>
                <a:latin typeface="Poppins" pitchFamily="34" charset="0"/>
                <a:ea typeface="Poppins" pitchFamily="34" charset="-122"/>
                <a:cs typeface="Poppins" pitchFamily="34" charset="-120"/>
              </a:rPr>
              <a:t>NUTRIGENOMIC TESTS</a:t>
            </a:r>
            <a:endParaRPr lang="en-US" sz="1000" dirty="0"/>
          </a:p>
        </p:txBody>
      </p:sp>
      <p:sp>
        <p:nvSpPr>
          <p:cNvPr id="11" name="Text 9"/>
          <p:cNvSpPr/>
          <p:nvPr/>
        </p:nvSpPr>
        <p:spPr>
          <a:xfrm>
            <a:off x="4526280" y="2651760"/>
            <a:ext cx="3108960" cy="640080"/>
          </a:xfrm>
          <a:prstGeom prst="rect">
            <a:avLst/>
          </a:prstGeom>
          <a:noFill/>
          <a:ln/>
        </p:spPr>
        <p:txBody>
          <a:bodyPr wrap="square" lIns="0" tIns="0" rIns="0" bIns="0" rtlCol="0" anchor="ctr"/>
          <a:lstStyle/>
          <a:p>
            <a:pPr marL="0" indent="0">
              <a:buNone/>
            </a:pPr>
            <a:r>
              <a:rPr lang="en-US" sz="2200" b="1" dirty="0">
                <a:solidFill>
                  <a:srgbClr val="1E3A8A"/>
                </a:solidFill>
                <a:latin typeface="Poppins" pitchFamily="34" charset="0"/>
                <a:ea typeface="Poppins" pitchFamily="34" charset="-122"/>
                <a:cs typeface="Poppins" pitchFamily="34" charset="-120"/>
              </a:rPr>
              <a:t>Built for dietitians</a:t>
            </a:r>
            <a:endParaRPr lang="en-US" sz="2200" dirty="0"/>
          </a:p>
        </p:txBody>
      </p:sp>
      <p:sp>
        <p:nvSpPr>
          <p:cNvPr id="12" name="Text 10"/>
          <p:cNvSpPr/>
          <p:nvPr/>
        </p:nvSpPr>
        <p:spPr>
          <a:xfrm>
            <a:off x="4526280" y="3383280"/>
            <a:ext cx="3108960" cy="1371600"/>
          </a:xfrm>
          <a:prstGeom prst="rect">
            <a:avLst/>
          </a:prstGeom>
          <a:noFill/>
          <a:ln/>
        </p:spPr>
        <p:txBody>
          <a:bodyPr wrap="square" lIns="0" tIns="0" rIns="0" bIns="0" rtlCol="0" anchor="ctr"/>
          <a:lstStyle/>
          <a:p>
            <a:pPr marL="0" indent="0">
              <a:buNone/>
            </a:pPr>
            <a:r>
              <a:rPr lang="en-US" sz="1300" dirty="0">
                <a:solidFill>
                  <a:srgbClr val="1F2937"/>
                </a:solidFill>
                <a:latin typeface="Poppins" pitchFamily="34" charset="0"/>
                <a:ea typeface="Poppins" pitchFamily="34" charset="-122"/>
                <a:cs typeface="Poppins" pitchFamily="34" charset="-120"/>
              </a:rPr>
              <a:t>3X4, Nutrigenomix, DNAlife. Strong on diet and supplements. Zero peptide framing. Generic recommendations.</a:t>
            </a:r>
            <a:endParaRPr lang="en-US" sz="1300" dirty="0"/>
          </a:p>
        </p:txBody>
      </p:sp>
      <p:sp>
        <p:nvSpPr>
          <p:cNvPr id="13" name="Shape 11"/>
          <p:cNvSpPr/>
          <p:nvPr/>
        </p:nvSpPr>
        <p:spPr>
          <a:xfrm>
            <a:off x="8138160" y="2103120"/>
            <a:ext cx="3657600" cy="2743200"/>
          </a:xfrm>
          <a:prstGeom prst="rect">
            <a:avLst/>
          </a:prstGeom>
          <a:solidFill>
            <a:srgbClr val="FFFFFF"/>
          </a:solidFill>
          <a:ln w="12700">
            <a:solidFill>
              <a:srgbClr val="E5E7EB"/>
            </a:solidFill>
            <a:prstDash val="solid"/>
          </a:ln>
        </p:spPr>
        <p:txBody>
          <a:bodyPr/>
          <a:lstStyle/>
          <a:p>
            <a:endParaRPr lang="en-US"/>
          </a:p>
        </p:txBody>
      </p:sp>
      <p:sp>
        <p:nvSpPr>
          <p:cNvPr id="14" name="Text 12"/>
          <p:cNvSpPr/>
          <p:nvPr/>
        </p:nvSpPr>
        <p:spPr>
          <a:xfrm>
            <a:off x="8412480" y="2377440"/>
            <a:ext cx="3108960" cy="274320"/>
          </a:xfrm>
          <a:prstGeom prst="rect">
            <a:avLst/>
          </a:prstGeom>
          <a:noFill/>
          <a:ln/>
        </p:spPr>
        <p:txBody>
          <a:bodyPr wrap="square" lIns="0" tIns="0" rIns="0" bIns="0" rtlCol="0" anchor="ctr"/>
          <a:lstStyle/>
          <a:p>
            <a:pPr marL="0" indent="0">
              <a:buNone/>
            </a:pPr>
            <a:r>
              <a:rPr lang="en-US" sz="1000" b="1" kern="0" spc="300" dirty="0">
                <a:solidFill>
                  <a:srgbClr val="00E5FF"/>
                </a:solidFill>
                <a:latin typeface="Poppins" pitchFamily="34" charset="0"/>
                <a:ea typeface="Poppins" pitchFamily="34" charset="-122"/>
                <a:cs typeface="Poppins" pitchFamily="34" charset="-120"/>
              </a:rPr>
              <a:t>PHARMACOGENOMIC TESTS</a:t>
            </a:r>
            <a:endParaRPr lang="en-US" sz="1000" dirty="0"/>
          </a:p>
        </p:txBody>
      </p:sp>
      <p:sp>
        <p:nvSpPr>
          <p:cNvPr id="15" name="Text 13"/>
          <p:cNvSpPr/>
          <p:nvPr/>
        </p:nvSpPr>
        <p:spPr>
          <a:xfrm>
            <a:off x="8412480" y="2651760"/>
            <a:ext cx="3108960" cy="640080"/>
          </a:xfrm>
          <a:prstGeom prst="rect">
            <a:avLst/>
          </a:prstGeom>
          <a:noFill/>
          <a:ln/>
        </p:spPr>
        <p:txBody>
          <a:bodyPr wrap="square" lIns="0" tIns="0" rIns="0" bIns="0" rtlCol="0" anchor="ctr"/>
          <a:lstStyle/>
          <a:p>
            <a:pPr marL="0" indent="0">
              <a:buNone/>
            </a:pPr>
            <a:r>
              <a:rPr lang="en-US" sz="2200" b="1" dirty="0">
                <a:solidFill>
                  <a:srgbClr val="1E3A8A"/>
                </a:solidFill>
                <a:latin typeface="Poppins" pitchFamily="34" charset="0"/>
                <a:ea typeface="Poppins" pitchFamily="34" charset="-122"/>
                <a:cs typeface="Poppins" pitchFamily="34" charset="-120"/>
              </a:rPr>
              <a:t>Built for psychiatry</a:t>
            </a:r>
            <a:endParaRPr lang="en-US" sz="2200" dirty="0"/>
          </a:p>
        </p:txBody>
      </p:sp>
      <p:sp>
        <p:nvSpPr>
          <p:cNvPr id="16" name="Text 14"/>
          <p:cNvSpPr/>
          <p:nvPr/>
        </p:nvSpPr>
        <p:spPr>
          <a:xfrm>
            <a:off x="8412480" y="3383280"/>
            <a:ext cx="3108960" cy="1371600"/>
          </a:xfrm>
          <a:prstGeom prst="rect">
            <a:avLst/>
          </a:prstGeom>
          <a:noFill/>
          <a:ln/>
        </p:spPr>
        <p:txBody>
          <a:bodyPr wrap="square" lIns="0" tIns="0" rIns="0" bIns="0" rtlCol="0" anchor="ctr"/>
          <a:lstStyle/>
          <a:p>
            <a:pPr marL="0" indent="0">
              <a:buNone/>
            </a:pPr>
            <a:r>
              <a:rPr lang="en-US" sz="1300" dirty="0">
                <a:solidFill>
                  <a:srgbClr val="1F2937"/>
                </a:solidFill>
                <a:latin typeface="Poppins" pitchFamily="34" charset="0"/>
                <a:ea typeface="Poppins" pitchFamily="34" charset="-122"/>
                <a:cs typeface="Poppins" pitchFamily="34" charset="-120"/>
              </a:rPr>
              <a:t>Genomind, GeneSight. Strong on SSRIs and antipsychotics. Not designed for peptides, GH secretagogues, or longevity therapeutics.</a:t>
            </a:r>
            <a:endParaRPr lang="en-US" sz="1300" dirty="0"/>
          </a:p>
        </p:txBody>
      </p:sp>
      <p:sp>
        <p:nvSpPr>
          <p:cNvPr id="17" name="Shape 15"/>
          <p:cNvSpPr/>
          <p:nvPr/>
        </p:nvSpPr>
        <p:spPr>
          <a:xfrm>
            <a:off x="1371600" y="5212080"/>
            <a:ext cx="9418320" cy="822960"/>
          </a:xfrm>
          <a:prstGeom prst="rect">
            <a:avLst/>
          </a:prstGeom>
          <a:solidFill>
            <a:srgbClr val="E0F7FA"/>
          </a:solidFill>
          <a:ln w="12700">
            <a:solidFill>
              <a:srgbClr val="E0F7FA"/>
            </a:solidFill>
            <a:prstDash val="solid"/>
          </a:ln>
        </p:spPr>
        <p:txBody>
          <a:bodyPr/>
          <a:lstStyle/>
          <a:p>
            <a:endParaRPr lang="en-US"/>
          </a:p>
        </p:txBody>
      </p:sp>
      <p:sp>
        <p:nvSpPr>
          <p:cNvPr id="18" name="Text 16"/>
          <p:cNvSpPr/>
          <p:nvPr/>
        </p:nvSpPr>
        <p:spPr>
          <a:xfrm>
            <a:off x="1554480" y="5349240"/>
            <a:ext cx="9052560" cy="54864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None of them are built for the way peptides actually work in the body.</a:t>
            </a:r>
            <a:endParaRPr lang="en-US" sz="1800" dirty="0"/>
          </a:p>
        </p:txBody>
      </p:sp>
      <p:sp>
        <p:nvSpPr>
          <p:cNvPr id="19" name="Text 17"/>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3 / 14</a:t>
            </a:r>
            <a:endParaRPr lang="en-US" sz="900" dirty="0"/>
          </a:p>
        </p:txBody>
      </p:sp>
      <p:sp>
        <p:nvSpPr>
          <p:cNvPr id="21" name="Text 18">
            <a:extLst>
              <a:ext uri="{FF2B5EF4-FFF2-40B4-BE49-F238E27FC236}">
                <a16:creationId xmlns:a16="http://schemas.microsoft.com/office/drawing/2014/main" id="{DAA215C2-943D-6E0D-D87B-8D36A1AD3C8E}"/>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3A8A"/>
        </a:solidFill>
        <a:effectLst/>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822960" y="640080"/>
            <a:ext cx="10058400" cy="274320"/>
          </a:xfrm>
          <a:prstGeom prst="rect">
            <a:avLst/>
          </a:prstGeom>
          <a:noFill/>
          <a:ln/>
        </p:spPr>
        <p:txBody>
          <a:bodyPr wrap="square" lIns="0" tIns="0" rIns="0" bIns="0" rtlCol="0" anchor="ctr"/>
          <a:lstStyle/>
          <a:p>
            <a:pPr marL="0" indent="0">
              <a:buNone/>
            </a:pPr>
            <a:r>
              <a:rPr lang="en-US" sz="1200" b="1" kern="0" spc="500" dirty="0">
                <a:solidFill>
                  <a:srgbClr val="00E5FF"/>
                </a:solidFill>
                <a:latin typeface="Poppins" pitchFamily="34" charset="0"/>
                <a:ea typeface="Poppins" pitchFamily="34" charset="-122"/>
                <a:cs typeface="Poppins" pitchFamily="34" charset="-120"/>
              </a:rPr>
              <a:t>INTRODUCING</a:t>
            </a:r>
            <a:endParaRPr lang="en-US" sz="1200" dirty="0"/>
          </a:p>
        </p:txBody>
      </p:sp>
      <p:sp>
        <p:nvSpPr>
          <p:cNvPr id="5" name="Text 3"/>
          <p:cNvSpPr/>
          <p:nvPr/>
        </p:nvSpPr>
        <p:spPr>
          <a:xfrm>
            <a:off x="822959" y="1828800"/>
            <a:ext cx="10568941" cy="914400"/>
          </a:xfrm>
          <a:prstGeom prst="rect">
            <a:avLst/>
          </a:prstGeom>
          <a:noFill/>
          <a:ln/>
        </p:spPr>
        <p:txBody>
          <a:bodyPr wrap="square" lIns="0" tIns="0" rIns="0" bIns="0" rtlCol="0" anchor="ctr"/>
          <a:lstStyle/>
          <a:p>
            <a:pPr marL="0" indent="0">
              <a:buNone/>
            </a:pPr>
            <a:r>
              <a:rPr lang="en-US" sz="1800" dirty="0">
                <a:solidFill>
                  <a:srgbClr val="FFFFFF"/>
                </a:solidFill>
                <a:latin typeface="Poppins" pitchFamily="34" charset="0"/>
                <a:ea typeface="Poppins" pitchFamily="34" charset="-122"/>
                <a:cs typeface="Poppins" pitchFamily="34" charset="-120"/>
              </a:rPr>
              <a:t>The first genetic report that ranks peptides, bioregulators, and supplements by how well they fit your patient’s genetic propensity.</a:t>
            </a:r>
            <a:endParaRPr lang="en-US" sz="1800" dirty="0"/>
          </a:p>
        </p:txBody>
      </p:sp>
      <p:sp>
        <p:nvSpPr>
          <p:cNvPr id="6" name="Shape 4"/>
          <p:cNvSpPr/>
          <p:nvPr/>
        </p:nvSpPr>
        <p:spPr>
          <a:xfrm>
            <a:off x="800100" y="3840480"/>
            <a:ext cx="2468880" cy="1645920"/>
          </a:xfrm>
          <a:prstGeom prst="rect">
            <a:avLst/>
          </a:prstGeom>
          <a:solidFill>
            <a:srgbClr val="0F1E54"/>
          </a:solidFill>
          <a:ln w="12700">
            <a:solidFill>
              <a:srgbClr val="00E5FF"/>
            </a:solidFill>
            <a:prstDash val="solid"/>
          </a:ln>
        </p:spPr>
        <p:txBody>
          <a:bodyPr/>
          <a:lstStyle/>
          <a:p>
            <a:endParaRPr lang="en-US"/>
          </a:p>
        </p:txBody>
      </p:sp>
      <p:sp>
        <p:nvSpPr>
          <p:cNvPr id="7" name="Text 5"/>
          <p:cNvSpPr/>
          <p:nvPr/>
        </p:nvSpPr>
        <p:spPr>
          <a:xfrm>
            <a:off x="982980" y="4069080"/>
            <a:ext cx="2103120" cy="777240"/>
          </a:xfrm>
          <a:prstGeom prst="rect">
            <a:avLst/>
          </a:prstGeom>
          <a:noFill/>
          <a:ln/>
        </p:spPr>
        <p:txBody>
          <a:bodyPr wrap="square" lIns="0" tIns="0" rIns="0" bIns="0" rtlCol="0" anchor="ctr"/>
          <a:lstStyle/>
          <a:p>
            <a:pPr marL="0" indent="0" algn="ctr">
              <a:buNone/>
            </a:pPr>
            <a:r>
              <a:rPr lang="en-US" sz="4400" b="1" dirty="0">
                <a:solidFill>
                  <a:srgbClr val="00E5FF"/>
                </a:solidFill>
                <a:latin typeface="Poppins" pitchFamily="34" charset="0"/>
                <a:ea typeface="Poppins" pitchFamily="34" charset="-122"/>
                <a:cs typeface="Poppins" pitchFamily="34" charset="-120"/>
              </a:rPr>
              <a:t>195</a:t>
            </a:r>
            <a:endParaRPr lang="en-US" sz="4400" dirty="0"/>
          </a:p>
        </p:txBody>
      </p:sp>
      <p:sp>
        <p:nvSpPr>
          <p:cNvPr id="8" name="Text 6"/>
          <p:cNvSpPr/>
          <p:nvPr/>
        </p:nvSpPr>
        <p:spPr>
          <a:xfrm>
            <a:off x="982980" y="4892040"/>
            <a:ext cx="2103120" cy="502920"/>
          </a:xfrm>
          <a:prstGeom prst="rect">
            <a:avLst/>
          </a:prstGeom>
          <a:noFill/>
          <a:ln/>
        </p:spPr>
        <p:txBody>
          <a:bodyPr wrap="square" lIns="0" tIns="0" rIns="0" bIns="0" rtlCol="0" anchor="ctr"/>
          <a:lstStyle/>
          <a:p>
            <a:pPr marL="0" indent="0" algn="ctr">
              <a:buNone/>
            </a:pPr>
            <a:r>
              <a:rPr lang="en-US" sz="1200" dirty="0">
                <a:solidFill>
                  <a:srgbClr val="FFFFFF"/>
                </a:solidFill>
                <a:latin typeface="Poppins" pitchFamily="34" charset="0"/>
                <a:ea typeface="Poppins" pitchFamily="34" charset="-122"/>
                <a:cs typeface="Poppins" pitchFamily="34" charset="-120"/>
              </a:rPr>
              <a:t>Pharmacogenomic SNPs</a:t>
            </a:r>
            <a:endParaRPr lang="en-US" sz="1200" dirty="0"/>
          </a:p>
        </p:txBody>
      </p:sp>
      <p:sp>
        <p:nvSpPr>
          <p:cNvPr id="9" name="Shape 7"/>
          <p:cNvSpPr/>
          <p:nvPr/>
        </p:nvSpPr>
        <p:spPr>
          <a:xfrm>
            <a:off x="3497580" y="3840480"/>
            <a:ext cx="2468880" cy="1645920"/>
          </a:xfrm>
          <a:prstGeom prst="rect">
            <a:avLst/>
          </a:prstGeom>
          <a:solidFill>
            <a:srgbClr val="0F1E54"/>
          </a:solidFill>
          <a:ln w="12700">
            <a:solidFill>
              <a:srgbClr val="00E5FF"/>
            </a:solidFill>
            <a:prstDash val="solid"/>
          </a:ln>
        </p:spPr>
        <p:txBody>
          <a:bodyPr/>
          <a:lstStyle/>
          <a:p>
            <a:endParaRPr lang="en-US"/>
          </a:p>
        </p:txBody>
      </p:sp>
      <p:sp>
        <p:nvSpPr>
          <p:cNvPr id="10" name="Text 8"/>
          <p:cNvSpPr/>
          <p:nvPr/>
        </p:nvSpPr>
        <p:spPr>
          <a:xfrm>
            <a:off x="3680460" y="4069080"/>
            <a:ext cx="2103120" cy="777240"/>
          </a:xfrm>
          <a:prstGeom prst="rect">
            <a:avLst/>
          </a:prstGeom>
          <a:noFill/>
          <a:ln/>
        </p:spPr>
        <p:txBody>
          <a:bodyPr wrap="square" lIns="0" tIns="0" rIns="0" bIns="0" rtlCol="0" anchor="ctr"/>
          <a:lstStyle/>
          <a:p>
            <a:pPr marL="0" indent="0" algn="ctr">
              <a:buNone/>
            </a:pPr>
            <a:r>
              <a:rPr lang="en-US" sz="4400" b="1" dirty="0">
                <a:solidFill>
                  <a:srgbClr val="00E5FF"/>
                </a:solidFill>
                <a:latin typeface="Poppins" pitchFamily="34" charset="0"/>
                <a:ea typeface="Poppins" pitchFamily="34" charset="-122"/>
                <a:cs typeface="Poppins" pitchFamily="34" charset="-120"/>
              </a:rPr>
              <a:t>10</a:t>
            </a:r>
            <a:endParaRPr lang="en-US" sz="4400" dirty="0"/>
          </a:p>
        </p:txBody>
      </p:sp>
      <p:sp>
        <p:nvSpPr>
          <p:cNvPr id="11" name="Text 9"/>
          <p:cNvSpPr/>
          <p:nvPr/>
        </p:nvSpPr>
        <p:spPr>
          <a:xfrm>
            <a:off x="3680460" y="4892040"/>
            <a:ext cx="2103120" cy="502920"/>
          </a:xfrm>
          <a:prstGeom prst="rect">
            <a:avLst/>
          </a:prstGeom>
          <a:noFill/>
          <a:ln/>
        </p:spPr>
        <p:txBody>
          <a:bodyPr wrap="square" lIns="0" tIns="0" rIns="0" bIns="0" rtlCol="0" anchor="ctr"/>
          <a:lstStyle/>
          <a:p>
            <a:pPr marL="0" indent="0" algn="ctr">
              <a:buNone/>
            </a:pPr>
            <a:r>
              <a:rPr lang="en-US" sz="1200" dirty="0">
                <a:solidFill>
                  <a:srgbClr val="FFFFFF"/>
                </a:solidFill>
                <a:latin typeface="Poppins" pitchFamily="34" charset="0"/>
                <a:ea typeface="Poppins" pitchFamily="34" charset="-122"/>
                <a:cs typeface="Poppins" pitchFamily="34" charset="-120"/>
              </a:rPr>
              <a:t>Clinical domains</a:t>
            </a:r>
            <a:endParaRPr lang="en-US" sz="1200" dirty="0"/>
          </a:p>
        </p:txBody>
      </p:sp>
      <p:sp>
        <p:nvSpPr>
          <p:cNvPr id="12" name="Shape 10"/>
          <p:cNvSpPr/>
          <p:nvPr/>
        </p:nvSpPr>
        <p:spPr>
          <a:xfrm>
            <a:off x="6195060" y="3840480"/>
            <a:ext cx="2468880" cy="1645920"/>
          </a:xfrm>
          <a:prstGeom prst="rect">
            <a:avLst/>
          </a:prstGeom>
          <a:solidFill>
            <a:srgbClr val="0F1E54"/>
          </a:solidFill>
          <a:ln w="12700">
            <a:solidFill>
              <a:srgbClr val="00E5FF"/>
            </a:solidFill>
            <a:prstDash val="solid"/>
          </a:ln>
        </p:spPr>
        <p:txBody>
          <a:bodyPr/>
          <a:lstStyle/>
          <a:p>
            <a:endParaRPr lang="en-US"/>
          </a:p>
        </p:txBody>
      </p:sp>
      <p:sp>
        <p:nvSpPr>
          <p:cNvPr id="13" name="Text 11"/>
          <p:cNvSpPr/>
          <p:nvPr/>
        </p:nvSpPr>
        <p:spPr>
          <a:xfrm>
            <a:off x="6377940" y="4069080"/>
            <a:ext cx="2103120" cy="777240"/>
          </a:xfrm>
          <a:prstGeom prst="rect">
            <a:avLst/>
          </a:prstGeom>
          <a:noFill/>
          <a:ln/>
        </p:spPr>
        <p:txBody>
          <a:bodyPr wrap="square" lIns="0" tIns="0" rIns="0" bIns="0" rtlCol="0" anchor="ctr"/>
          <a:lstStyle/>
          <a:p>
            <a:pPr marL="0" indent="0" algn="ctr">
              <a:buNone/>
            </a:pPr>
            <a:r>
              <a:rPr lang="en-US" sz="4400" b="1" dirty="0">
                <a:solidFill>
                  <a:srgbClr val="00E5FF"/>
                </a:solidFill>
                <a:latin typeface="Poppins" pitchFamily="34" charset="0"/>
                <a:ea typeface="Poppins" pitchFamily="34" charset="-122"/>
                <a:cs typeface="Poppins" pitchFamily="34" charset="-120"/>
              </a:rPr>
              <a:t>44</a:t>
            </a:r>
            <a:endParaRPr lang="en-US" sz="4400" dirty="0"/>
          </a:p>
        </p:txBody>
      </p:sp>
      <p:sp>
        <p:nvSpPr>
          <p:cNvPr id="14" name="Text 12"/>
          <p:cNvSpPr/>
          <p:nvPr/>
        </p:nvSpPr>
        <p:spPr>
          <a:xfrm>
            <a:off x="6377940" y="4892040"/>
            <a:ext cx="2103120" cy="502920"/>
          </a:xfrm>
          <a:prstGeom prst="rect">
            <a:avLst/>
          </a:prstGeom>
          <a:noFill/>
          <a:ln/>
        </p:spPr>
        <p:txBody>
          <a:bodyPr wrap="square" lIns="0" tIns="0" rIns="0" bIns="0" rtlCol="0" anchor="ctr"/>
          <a:lstStyle/>
          <a:p>
            <a:pPr marL="0" indent="0" algn="ctr">
              <a:buNone/>
            </a:pPr>
            <a:r>
              <a:rPr lang="en-US" sz="1200" dirty="0">
                <a:solidFill>
                  <a:srgbClr val="FFFFFF"/>
                </a:solidFill>
                <a:latin typeface="Poppins" pitchFamily="34" charset="0"/>
                <a:ea typeface="Poppins" pitchFamily="34" charset="-122"/>
                <a:cs typeface="Poppins" pitchFamily="34" charset="-120"/>
              </a:rPr>
              <a:t>Genetic categories</a:t>
            </a:r>
            <a:endParaRPr lang="en-US" sz="1200" dirty="0"/>
          </a:p>
        </p:txBody>
      </p:sp>
      <p:sp>
        <p:nvSpPr>
          <p:cNvPr id="15" name="Shape 13"/>
          <p:cNvSpPr/>
          <p:nvPr/>
        </p:nvSpPr>
        <p:spPr>
          <a:xfrm>
            <a:off x="8892540" y="3840480"/>
            <a:ext cx="2468880" cy="1645920"/>
          </a:xfrm>
          <a:prstGeom prst="rect">
            <a:avLst/>
          </a:prstGeom>
          <a:solidFill>
            <a:srgbClr val="0F1E54"/>
          </a:solidFill>
          <a:ln w="12700">
            <a:solidFill>
              <a:srgbClr val="00E5FF"/>
            </a:solidFill>
            <a:prstDash val="solid"/>
          </a:ln>
        </p:spPr>
        <p:txBody>
          <a:bodyPr/>
          <a:lstStyle/>
          <a:p>
            <a:endParaRPr lang="en-US"/>
          </a:p>
        </p:txBody>
      </p:sp>
      <p:sp>
        <p:nvSpPr>
          <p:cNvPr id="16" name="Text 14"/>
          <p:cNvSpPr/>
          <p:nvPr/>
        </p:nvSpPr>
        <p:spPr>
          <a:xfrm>
            <a:off x="9075420" y="4069080"/>
            <a:ext cx="2103120" cy="777240"/>
          </a:xfrm>
          <a:prstGeom prst="rect">
            <a:avLst/>
          </a:prstGeom>
          <a:noFill/>
          <a:ln/>
        </p:spPr>
        <p:txBody>
          <a:bodyPr wrap="square" lIns="0" tIns="0" rIns="0" bIns="0" rtlCol="0" anchor="ctr"/>
          <a:lstStyle/>
          <a:p>
            <a:pPr marL="0" indent="0" algn="ctr">
              <a:buNone/>
            </a:pPr>
            <a:r>
              <a:rPr lang="en-US" sz="4400" b="1" dirty="0">
                <a:solidFill>
                  <a:srgbClr val="00E5FF"/>
                </a:solidFill>
                <a:latin typeface="Poppins" pitchFamily="34" charset="0"/>
                <a:ea typeface="Poppins" pitchFamily="34" charset="-122"/>
                <a:cs typeface="Poppins" pitchFamily="34" charset="-120"/>
              </a:rPr>
              <a:t>200+</a:t>
            </a:r>
            <a:endParaRPr lang="en-US" sz="4400" dirty="0"/>
          </a:p>
        </p:txBody>
      </p:sp>
      <p:sp>
        <p:nvSpPr>
          <p:cNvPr id="17" name="Text 15"/>
          <p:cNvSpPr/>
          <p:nvPr/>
        </p:nvSpPr>
        <p:spPr>
          <a:xfrm>
            <a:off x="9075420" y="4892040"/>
            <a:ext cx="2103120" cy="502920"/>
          </a:xfrm>
          <a:prstGeom prst="rect">
            <a:avLst/>
          </a:prstGeom>
          <a:noFill/>
          <a:ln/>
        </p:spPr>
        <p:txBody>
          <a:bodyPr wrap="square" lIns="0" tIns="0" rIns="0" bIns="0" rtlCol="0" anchor="ctr"/>
          <a:lstStyle/>
          <a:p>
            <a:pPr marL="0" indent="0" algn="ctr">
              <a:buNone/>
            </a:pPr>
            <a:r>
              <a:rPr lang="en-US" sz="1200" dirty="0">
                <a:solidFill>
                  <a:srgbClr val="FFFFFF"/>
                </a:solidFill>
                <a:latin typeface="Poppins" pitchFamily="34" charset="0"/>
                <a:ea typeface="Poppins" pitchFamily="34" charset="-122"/>
                <a:cs typeface="Poppins" pitchFamily="34" charset="-120"/>
              </a:rPr>
              <a:t>Therapeutic agents ranked</a:t>
            </a:r>
            <a:endParaRPr lang="en-US" sz="1200" dirty="0"/>
          </a:p>
        </p:txBody>
      </p:sp>
      <p:sp>
        <p:nvSpPr>
          <p:cNvPr id="18" name="Text 16"/>
          <p:cNvSpPr/>
          <p:nvPr/>
        </p:nvSpPr>
        <p:spPr>
          <a:xfrm>
            <a:off x="822960" y="5943600"/>
            <a:ext cx="10515600" cy="274320"/>
          </a:xfrm>
          <a:prstGeom prst="rect">
            <a:avLst/>
          </a:prstGeom>
          <a:noFill/>
          <a:ln/>
        </p:spPr>
        <p:txBody>
          <a:bodyPr wrap="square" lIns="0" tIns="0" rIns="0" bIns="0" rtlCol="0" anchor="ctr"/>
          <a:lstStyle/>
          <a:p>
            <a:pPr marL="0" indent="0" algn="ctr">
              <a:buNone/>
            </a:pPr>
            <a:r>
              <a:rPr lang="en-US" sz="1300" i="1" dirty="0">
                <a:solidFill>
                  <a:srgbClr val="00E5FF"/>
                </a:solidFill>
                <a:latin typeface="Poppins" pitchFamily="34" charset="0"/>
                <a:ea typeface="Poppins" pitchFamily="34" charset="-122"/>
                <a:cs typeface="Poppins" pitchFamily="34" charset="-120"/>
              </a:rPr>
              <a:t>Practitioner-ordered  ·  CLIA-certified  ·  HS360 lab-integrated</a:t>
            </a:r>
            <a:endParaRPr lang="en-US" sz="1300" dirty="0"/>
          </a:p>
        </p:txBody>
      </p:sp>
      <p:sp>
        <p:nvSpPr>
          <p:cNvPr id="19" name="Text 17"/>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4 / 14</a:t>
            </a:r>
            <a:endParaRPr lang="en-US" sz="900" dirty="0"/>
          </a:p>
        </p:txBody>
      </p:sp>
      <p:sp>
        <p:nvSpPr>
          <p:cNvPr id="22" name="Text 2">
            <a:extLst>
              <a:ext uri="{FF2B5EF4-FFF2-40B4-BE49-F238E27FC236}">
                <a16:creationId xmlns:a16="http://schemas.microsoft.com/office/drawing/2014/main" id="{1379F9CE-1578-1630-25E1-F9EE26FFF36F}"/>
              </a:ext>
            </a:extLst>
          </p:cNvPr>
          <p:cNvSpPr/>
          <p:nvPr/>
        </p:nvSpPr>
        <p:spPr>
          <a:xfrm>
            <a:off x="1778508" y="988215"/>
            <a:ext cx="9266682" cy="914400"/>
          </a:xfrm>
          <a:prstGeom prst="rect">
            <a:avLst/>
          </a:prstGeom>
          <a:noFill/>
          <a:ln/>
        </p:spPr>
        <p:txBody>
          <a:bodyPr wrap="square" lIns="0" tIns="0" rIns="0" bIns="0" rtlCol="0" anchor="ctr"/>
          <a:lstStyle/>
          <a:p>
            <a:pPr marL="0" indent="0">
              <a:buNone/>
            </a:pPr>
            <a:r>
              <a:rPr lang="en-US" sz="6000" b="1" dirty="0" err="1">
                <a:solidFill>
                  <a:srgbClr val="FFFFFF"/>
                </a:solidFill>
                <a:latin typeface="Poppins" pitchFamily="34" charset="0"/>
                <a:ea typeface="Poppins" pitchFamily="34" charset="-122"/>
                <a:cs typeface="Poppins" pitchFamily="34" charset="-120"/>
              </a:rPr>
              <a:t>ProxiGene</a:t>
            </a:r>
            <a:r>
              <a:rPr lang="en-US" sz="6000" b="1" dirty="0">
                <a:solidFill>
                  <a:srgbClr val="FFFFFF"/>
                </a:solidFill>
                <a:latin typeface="Poppins" pitchFamily="34" charset="0"/>
                <a:ea typeface="Poppins" pitchFamily="34" charset="-122"/>
                <a:cs typeface="Poppins" pitchFamily="34" charset="-120"/>
              </a:rPr>
              <a:t> </a:t>
            </a:r>
            <a:r>
              <a:rPr lang="en-US" sz="6000" b="1" dirty="0" err="1">
                <a:solidFill>
                  <a:srgbClr val="FFFFFF"/>
                </a:solidFill>
                <a:latin typeface="Poppins" pitchFamily="34" charset="0"/>
                <a:ea typeface="Poppins" pitchFamily="34" charset="-122"/>
                <a:cs typeface="Poppins" pitchFamily="34" charset="-120"/>
              </a:rPr>
              <a:t>BioSynthetix</a:t>
            </a:r>
            <a:endParaRPr lang="en-US" sz="6000" dirty="0"/>
          </a:p>
        </p:txBody>
      </p:sp>
      <p:pic>
        <p:nvPicPr>
          <p:cNvPr id="23" name="Picture 22" descr="A colorful logo with a dna strand&#10;&#10;AI-generated content may be incorrect.">
            <a:extLst>
              <a:ext uri="{FF2B5EF4-FFF2-40B4-BE49-F238E27FC236}">
                <a16:creationId xmlns:a16="http://schemas.microsoft.com/office/drawing/2014/main" id="{10D07512-0BC2-B542-BB91-1B9D2CFFFBF1}"/>
              </a:ext>
            </a:extLst>
          </p:cNvPr>
          <p:cNvPicPr>
            <a:picLocks noChangeAspect="1"/>
          </p:cNvPicPr>
          <p:nvPr/>
        </p:nvPicPr>
        <p:blipFill>
          <a:blip r:embed="rId3"/>
          <a:srcRect l="31511" t="24533" r="30756" b="40000"/>
          <a:stretch>
            <a:fillRect/>
          </a:stretch>
        </p:blipFill>
        <p:spPr>
          <a:xfrm>
            <a:off x="800100" y="960120"/>
            <a:ext cx="978408" cy="919635"/>
          </a:xfrm>
          <a:prstGeom prst="rect">
            <a:avLst/>
          </a:prstGeom>
        </p:spPr>
      </p:pic>
      <p:sp>
        <p:nvSpPr>
          <p:cNvPr id="24" name="Text 18">
            <a:extLst>
              <a:ext uri="{FF2B5EF4-FFF2-40B4-BE49-F238E27FC236}">
                <a16:creationId xmlns:a16="http://schemas.microsoft.com/office/drawing/2014/main" id="{2CE32BDC-EB12-C61E-D265-1141935CCF34}"/>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HOW IT WORKS</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From SNP to peptide protocol, in one path.</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Every variant routes to peptides ranked by polygenic relevance.</a:t>
            </a:r>
            <a:endParaRPr lang="en-US" sz="1400" dirty="0"/>
          </a:p>
        </p:txBody>
      </p:sp>
      <p:sp>
        <p:nvSpPr>
          <p:cNvPr id="6" name="Shape 4"/>
          <p:cNvSpPr/>
          <p:nvPr/>
        </p:nvSpPr>
        <p:spPr>
          <a:xfrm>
            <a:off x="594360" y="2286000"/>
            <a:ext cx="2468880" cy="2377440"/>
          </a:xfrm>
          <a:prstGeom prst="rect">
            <a:avLst/>
          </a:prstGeom>
          <a:solidFill>
            <a:srgbClr val="F3F4F6"/>
          </a:solidFill>
          <a:ln w="12700">
            <a:solidFill>
              <a:srgbClr val="F3F4F6"/>
            </a:solidFill>
            <a:prstDash val="solid"/>
          </a:ln>
        </p:spPr>
        <p:txBody>
          <a:bodyPr/>
          <a:lstStyle/>
          <a:p>
            <a:endParaRPr lang="en-US"/>
          </a:p>
        </p:txBody>
      </p:sp>
      <p:sp>
        <p:nvSpPr>
          <p:cNvPr id="7" name="Shape 5"/>
          <p:cNvSpPr/>
          <p:nvPr/>
        </p:nvSpPr>
        <p:spPr>
          <a:xfrm>
            <a:off x="594360" y="2286000"/>
            <a:ext cx="2468880" cy="73152"/>
          </a:xfrm>
          <a:prstGeom prst="rect">
            <a:avLst/>
          </a:prstGeom>
          <a:solidFill>
            <a:srgbClr val="00E5FF"/>
          </a:solidFill>
          <a:ln w="12700">
            <a:solidFill>
              <a:srgbClr val="00E5FF"/>
            </a:solidFill>
            <a:prstDash val="solid"/>
          </a:ln>
        </p:spPr>
        <p:txBody>
          <a:bodyPr/>
          <a:lstStyle/>
          <a:p>
            <a:endParaRPr lang="en-US"/>
          </a:p>
        </p:txBody>
      </p:sp>
      <p:sp>
        <p:nvSpPr>
          <p:cNvPr id="8" name="Text 6"/>
          <p:cNvSpPr/>
          <p:nvPr/>
        </p:nvSpPr>
        <p:spPr>
          <a:xfrm>
            <a:off x="822960" y="2514600"/>
            <a:ext cx="2011680" cy="274320"/>
          </a:xfrm>
          <a:prstGeom prst="rect">
            <a:avLst/>
          </a:prstGeom>
          <a:noFill/>
          <a:ln/>
        </p:spPr>
        <p:txBody>
          <a:bodyPr wrap="square" lIns="0" tIns="0" rIns="0" bIns="0" rtlCol="0" anchor="ctr"/>
          <a:lstStyle/>
          <a:p>
            <a:pPr marL="0" indent="0">
              <a:buNone/>
            </a:pPr>
            <a:r>
              <a:rPr lang="en-US" sz="1000" b="1" kern="0" spc="400" dirty="0">
                <a:solidFill>
                  <a:srgbClr val="6B7280"/>
                </a:solidFill>
                <a:latin typeface="Poppins" pitchFamily="34" charset="0"/>
                <a:ea typeface="Poppins" pitchFamily="34" charset="-122"/>
                <a:cs typeface="Poppins" pitchFamily="34" charset="-120"/>
              </a:rPr>
              <a:t>STEP 1</a:t>
            </a:r>
            <a:endParaRPr lang="en-US" sz="1000" dirty="0"/>
          </a:p>
        </p:txBody>
      </p:sp>
      <p:pic>
        <p:nvPicPr>
          <p:cNvPr id="9" name="Image 0" descr="preencoded.png"/>
          <p:cNvPicPr>
            <a:picLocks noChangeAspect="1"/>
          </p:cNvPicPr>
          <p:nvPr/>
        </p:nvPicPr>
        <p:blipFill>
          <a:blip r:embed="rId3"/>
          <a:stretch>
            <a:fillRect/>
          </a:stretch>
        </p:blipFill>
        <p:spPr>
          <a:xfrm>
            <a:off x="1554480" y="2834640"/>
            <a:ext cx="548640" cy="548640"/>
          </a:xfrm>
          <a:prstGeom prst="rect">
            <a:avLst/>
          </a:prstGeom>
        </p:spPr>
      </p:pic>
      <p:sp>
        <p:nvSpPr>
          <p:cNvPr id="10" name="Text 7"/>
          <p:cNvSpPr/>
          <p:nvPr/>
        </p:nvSpPr>
        <p:spPr>
          <a:xfrm>
            <a:off x="777240" y="3520440"/>
            <a:ext cx="2103120" cy="45720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Patient SNPs</a:t>
            </a:r>
            <a:endParaRPr lang="en-US" sz="1800" dirty="0"/>
          </a:p>
        </p:txBody>
      </p:sp>
      <p:sp>
        <p:nvSpPr>
          <p:cNvPr id="11" name="Text 8"/>
          <p:cNvSpPr/>
          <p:nvPr/>
        </p:nvSpPr>
        <p:spPr>
          <a:xfrm>
            <a:off x="777240" y="3977640"/>
            <a:ext cx="2103120" cy="6400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122 variants across 47 categories</a:t>
            </a:r>
            <a:endParaRPr lang="en-US" sz="1100" dirty="0"/>
          </a:p>
        </p:txBody>
      </p:sp>
      <p:pic>
        <p:nvPicPr>
          <p:cNvPr id="12" name="Image 1" descr="preencoded.png"/>
          <p:cNvPicPr>
            <a:picLocks noChangeAspect="1"/>
          </p:cNvPicPr>
          <p:nvPr/>
        </p:nvPicPr>
        <p:blipFill>
          <a:blip r:embed="rId4"/>
          <a:stretch>
            <a:fillRect/>
          </a:stretch>
        </p:blipFill>
        <p:spPr>
          <a:xfrm>
            <a:off x="3108960" y="3337560"/>
            <a:ext cx="274320" cy="274320"/>
          </a:xfrm>
          <a:prstGeom prst="rect">
            <a:avLst/>
          </a:prstGeom>
        </p:spPr>
      </p:pic>
      <p:sp>
        <p:nvSpPr>
          <p:cNvPr id="13" name="Shape 9"/>
          <p:cNvSpPr/>
          <p:nvPr/>
        </p:nvSpPr>
        <p:spPr>
          <a:xfrm>
            <a:off x="3429000" y="2286000"/>
            <a:ext cx="2468880" cy="2377440"/>
          </a:xfrm>
          <a:prstGeom prst="rect">
            <a:avLst/>
          </a:prstGeom>
          <a:solidFill>
            <a:srgbClr val="F3F4F6"/>
          </a:solidFill>
          <a:ln w="12700">
            <a:solidFill>
              <a:srgbClr val="F3F4F6"/>
            </a:solidFill>
            <a:prstDash val="solid"/>
          </a:ln>
        </p:spPr>
        <p:txBody>
          <a:bodyPr/>
          <a:lstStyle/>
          <a:p>
            <a:endParaRPr lang="en-US"/>
          </a:p>
        </p:txBody>
      </p:sp>
      <p:sp>
        <p:nvSpPr>
          <p:cNvPr id="14" name="Shape 10"/>
          <p:cNvSpPr/>
          <p:nvPr/>
        </p:nvSpPr>
        <p:spPr>
          <a:xfrm>
            <a:off x="3429000" y="2286000"/>
            <a:ext cx="2468880" cy="73152"/>
          </a:xfrm>
          <a:prstGeom prst="rect">
            <a:avLst/>
          </a:prstGeom>
          <a:solidFill>
            <a:srgbClr val="00E5FF"/>
          </a:solidFill>
          <a:ln w="12700">
            <a:solidFill>
              <a:srgbClr val="00E5FF"/>
            </a:solidFill>
            <a:prstDash val="solid"/>
          </a:ln>
        </p:spPr>
        <p:txBody>
          <a:bodyPr/>
          <a:lstStyle/>
          <a:p>
            <a:endParaRPr lang="en-US"/>
          </a:p>
        </p:txBody>
      </p:sp>
      <p:sp>
        <p:nvSpPr>
          <p:cNvPr id="15" name="Text 11"/>
          <p:cNvSpPr/>
          <p:nvPr/>
        </p:nvSpPr>
        <p:spPr>
          <a:xfrm>
            <a:off x="3657600" y="2514600"/>
            <a:ext cx="2011680" cy="274320"/>
          </a:xfrm>
          <a:prstGeom prst="rect">
            <a:avLst/>
          </a:prstGeom>
          <a:noFill/>
          <a:ln/>
        </p:spPr>
        <p:txBody>
          <a:bodyPr wrap="square" lIns="0" tIns="0" rIns="0" bIns="0" rtlCol="0" anchor="ctr"/>
          <a:lstStyle/>
          <a:p>
            <a:pPr marL="0" indent="0">
              <a:buNone/>
            </a:pPr>
            <a:r>
              <a:rPr lang="en-US" sz="1000" b="1" kern="0" spc="400" dirty="0">
                <a:solidFill>
                  <a:srgbClr val="6B7280"/>
                </a:solidFill>
                <a:latin typeface="Poppins" pitchFamily="34" charset="0"/>
                <a:ea typeface="Poppins" pitchFamily="34" charset="-122"/>
                <a:cs typeface="Poppins" pitchFamily="34" charset="-120"/>
              </a:rPr>
              <a:t>STEP 2</a:t>
            </a:r>
            <a:endParaRPr lang="en-US" sz="1000" dirty="0"/>
          </a:p>
        </p:txBody>
      </p:sp>
      <p:pic>
        <p:nvPicPr>
          <p:cNvPr id="16" name="Image 2" descr="preencoded.png"/>
          <p:cNvPicPr>
            <a:picLocks noChangeAspect="1"/>
          </p:cNvPicPr>
          <p:nvPr/>
        </p:nvPicPr>
        <p:blipFill>
          <a:blip r:embed="rId5"/>
          <a:stretch>
            <a:fillRect/>
          </a:stretch>
        </p:blipFill>
        <p:spPr>
          <a:xfrm>
            <a:off x="4389120" y="2834640"/>
            <a:ext cx="548640" cy="548640"/>
          </a:xfrm>
          <a:prstGeom prst="rect">
            <a:avLst/>
          </a:prstGeom>
        </p:spPr>
      </p:pic>
      <p:sp>
        <p:nvSpPr>
          <p:cNvPr id="17" name="Text 12"/>
          <p:cNvSpPr/>
          <p:nvPr/>
        </p:nvSpPr>
        <p:spPr>
          <a:xfrm>
            <a:off x="3611880" y="3520440"/>
            <a:ext cx="2103120" cy="45720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Pathway scoring</a:t>
            </a:r>
            <a:endParaRPr lang="en-US" sz="1800" dirty="0"/>
          </a:p>
        </p:txBody>
      </p:sp>
      <p:sp>
        <p:nvSpPr>
          <p:cNvPr id="18" name="Text 13"/>
          <p:cNvSpPr/>
          <p:nvPr/>
        </p:nvSpPr>
        <p:spPr>
          <a:xfrm>
            <a:off x="3611880" y="3977640"/>
            <a:ext cx="2103120" cy="6400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Each pathway scored Routine / Watch / Focus</a:t>
            </a:r>
            <a:endParaRPr lang="en-US" sz="1100" dirty="0"/>
          </a:p>
        </p:txBody>
      </p:sp>
      <p:pic>
        <p:nvPicPr>
          <p:cNvPr id="19" name="Image 3" descr="preencoded.png"/>
          <p:cNvPicPr>
            <a:picLocks noChangeAspect="1"/>
          </p:cNvPicPr>
          <p:nvPr/>
        </p:nvPicPr>
        <p:blipFill>
          <a:blip r:embed="rId4"/>
          <a:stretch>
            <a:fillRect/>
          </a:stretch>
        </p:blipFill>
        <p:spPr>
          <a:xfrm>
            <a:off x="5943600" y="3337560"/>
            <a:ext cx="274320" cy="274320"/>
          </a:xfrm>
          <a:prstGeom prst="rect">
            <a:avLst/>
          </a:prstGeom>
        </p:spPr>
      </p:pic>
      <p:sp>
        <p:nvSpPr>
          <p:cNvPr id="20" name="Shape 14"/>
          <p:cNvSpPr/>
          <p:nvPr/>
        </p:nvSpPr>
        <p:spPr>
          <a:xfrm>
            <a:off x="6263640" y="2286000"/>
            <a:ext cx="2468880" cy="2377440"/>
          </a:xfrm>
          <a:prstGeom prst="rect">
            <a:avLst/>
          </a:prstGeom>
          <a:solidFill>
            <a:srgbClr val="F3F4F6"/>
          </a:solidFill>
          <a:ln w="12700">
            <a:solidFill>
              <a:srgbClr val="F3F4F6"/>
            </a:solidFill>
            <a:prstDash val="solid"/>
          </a:ln>
        </p:spPr>
        <p:txBody>
          <a:bodyPr/>
          <a:lstStyle/>
          <a:p>
            <a:endParaRPr lang="en-US"/>
          </a:p>
        </p:txBody>
      </p:sp>
      <p:sp>
        <p:nvSpPr>
          <p:cNvPr id="21" name="Shape 15"/>
          <p:cNvSpPr/>
          <p:nvPr/>
        </p:nvSpPr>
        <p:spPr>
          <a:xfrm>
            <a:off x="6263640" y="2286000"/>
            <a:ext cx="2468880" cy="73152"/>
          </a:xfrm>
          <a:prstGeom prst="rect">
            <a:avLst/>
          </a:prstGeom>
          <a:solidFill>
            <a:srgbClr val="00E5FF"/>
          </a:solidFill>
          <a:ln w="12700">
            <a:solidFill>
              <a:srgbClr val="00E5FF"/>
            </a:solidFill>
            <a:prstDash val="solid"/>
          </a:ln>
        </p:spPr>
        <p:txBody>
          <a:bodyPr/>
          <a:lstStyle/>
          <a:p>
            <a:endParaRPr lang="en-US"/>
          </a:p>
        </p:txBody>
      </p:sp>
      <p:sp>
        <p:nvSpPr>
          <p:cNvPr id="22" name="Text 16"/>
          <p:cNvSpPr/>
          <p:nvPr/>
        </p:nvSpPr>
        <p:spPr>
          <a:xfrm>
            <a:off x="6492240" y="2514600"/>
            <a:ext cx="2011680" cy="274320"/>
          </a:xfrm>
          <a:prstGeom prst="rect">
            <a:avLst/>
          </a:prstGeom>
          <a:noFill/>
          <a:ln/>
        </p:spPr>
        <p:txBody>
          <a:bodyPr wrap="square" lIns="0" tIns="0" rIns="0" bIns="0" rtlCol="0" anchor="ctr"/>
          <a:lstStyle/>
          <a:p>
            <a:pPr marL="0" indent="0">
              <a:buNone/>
            </a:pPr>
            <a:r>
              <a:rPr lang="en-US" sz="1000" b="1" kern="0" spc="400" dirty="0">
                <a:solidFill>
                  <a:srgbClr val="6B7280"/>
                </a:solidFill>
                <a:latin typeface="Poppins" pitchFamily="34" charset="0"/>
                <a:ea typeface="Poppins" pitchFamily="34" charset="-122"/>
                <a:cs typeface="Poppins" pitchFamily="34" charset="-120"/>
              </a:rPr>
              <a:t>STEP 3</a:t>
            </a:r>
            <a:endParaRPr lang="en-US" sz="1000" dirty="0"/>
          </a:p>
        </p:txBody>
      </p:sp>
      <p:pic>
        <p:nvPicPr>
          <p:cNvPr id="23" name="Image 4" descr="preencoded.png"/>
          <p:cNvPicPr>
            <a:picLocks noChangeAspect="1"/>
          </p:cNvPicPr>
          <p:nvPr/>
        </p:nvPicPr>
        <p:blipFill>
          <a:blip r:embed="rId6"/>
          <a:stretch>
            <a:fillRect/>
          </a:stretch>
        </p:blipFill>
        <p:spPr>
          <a:xfrm>
            <a:off x="7223760" y="2834640"/>
            <a:ext cx="548640" cy="548640"/>
          </a:xfrm>
          <a:prstGeom prst="rect">
            <a:avLst/>
          </a:prstGeom>
        </p:spPr>
      </p:pic>
      <p:sp>
        <p:nvSpPr>
          <p:cNvPr id="24" name="Text 17"/>
          <p:cNvSpPr/>
          <p:nvPr/>
        </p:nvSpPr>
        <p:spPr>
          <a:xfrm>
            <a:off x="6446520" y="3520440"/>
            <a:ext cx="2103120" cy="45720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SNP interaction</a:t>
            </a:r>
            <a:endParaRPr lang="en-US" sz="1800" dirty="0"/>
          </a:p>
        </p:txBody>
      </p:sp>
      <p:sp>
        <p:nvSpPr>
          <p:cNvPr id="25" name="Text 18"/>
          <p:cNvSpPr/>
          <p:nvPr/>
        </p:nvSpPr>
        <p:spPr>
          <a:xfrm>
            <a:off x="6446520" y="3977640"/>
            <a:ext cx="2103120" cy="6400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Compounding effects between related variants</a:t>
            </a:r>
            <a:endParaRPr lang="en-US" sz="1100" dirty="0"/>
          </a:p>
        </p:txBody>
      </p:sp>
      <p:pic>
        <p:nvPicPr>
          <p:cNvPr id="26" name="Image 5" descr="preencoded.png"/>
          <p:cNvPicPr>
            <a:picLocks noChangeAspect="1"/>
          </p:cNvPicPr>
          <p:nvPr/>
        </p:nvPicPr>
        <p:blipFill>
          <a:blip r:embed="rId4"/>
          <a:stretch>
            <a:fillRect/>
          </a:stretch>
        </p:blipFill>
        <p:spPr>
          <a:xfrm>
            <a:off x="8778240" y="3337560"/>
            <a:ext cx="274320" cy="274320"/>
          </a:xfrm>
          <a:prstGeom prst="rect">
            <a:avLst/>
          </a:prstGeom>
        </p:spPr>
      </p:pic>
      <p:sp>
        <p:nvSpPr>
          <p:cNvPr id="27" name="Shape 19"/>
          <p:cNvSpPr/>
          <p:nvPr/>
        </p:nvSpPr>
        <p:spPr>
          <a:xfrm>
            <a:off x="9098280" y="2286000"/>
            <a:ext cx="2468880" cy="2377440"/>
          </a:xfrm>
          <a:prstGeom prst="rect">
            <a:avLst/>
          </a:prstGeom>
          <a:solidFill>
            <a:srgbClr val="F3F4F6"/>
          </a:solidFill>
          <a:ln w="12700">
            <a:solidFill>
              <a:srgbClr val="F3F4F6"/>
            </a:solidFill>
            <a:prstDash val="solid"/>
          </a:ln>
        </p:spPr>
        <p:txBody>
          <a:bodyPr/>
          <a:lstStyle/>
          <a:p>
            <a:endParaRPr lang="en-US"/>
          </a:p>
        </p:txBody>
      </p:sp>
      <p:sp>
        <p:nvSpPr>
          <p:cNvPr id="28" name="Shape 20"/>
          <p:cNvSpPr/>
          <p:nvPr/>
        </p:nvSpPr>
        <p:spPr>
          <a:xfrm>
            <a:off x="9098280" y="2286000"/>
            <a:ext cx="2468880" cy="73152"/>
          </a:xfrm>
          <a:prstGeom prst="rect">
            <a:avLst/>
          </a:prstGeom>
          <a:solidFill>
            <a:srgbClr val="00E5FF"/>
          </a:solidFill>
          <a:ln w="12700">
            <a:solidFill>
              <a:srgbClr val="00E5FF"/>
            </a:solidFill>
            <a:prstDash val="solid"/>
          </a:ln>
        </p:spPr>
        <p:txBody>
          <a:bodyPr/>
          <a:lstStyle/>
          <a:p>
            <a:endParaRPr lang="en-US"/>
          </a:p>
        </p:txBody>
      </p:sp>
      <p:sp>
        <p:nvSpPr>
          <p:cNvPr id="29" name="Text 21"/>
          <p:cNvSpPr/>
          <p:nvPr/>
        </p:nvSpPr>
        <p:spPr>
          <a:xfrm>
            <a:off x="9326880" y="2514600"/>
            <a:ext cx="2011680" cy="274320"/>
          </a:xfrm>
          <a:prstGeom prst="rect">
            <a:avLst/>
          </a:prstGeom>
          <a:noFill/>
          <a:ln/>
        </p:spPr>
        <p:txBody>
          <a:bodyPr wrap="square" lIns="0" tIns="0" rIns="0" bIns="0" rtlCol="0" anchor="ctr"/>
          <a:lstStyle/>
          <a:p>
            <a:pPr marL="0" indent="0">
              <a:buNone/>
            </a:pPr>
            <a:r>
              <a:rPr lang="en-US" sz="1000" b="1" kern="0" spc="400" dirty="0">
                <a:solidFill>
                  <a:srgbClr val="6B7280"/>
                </a:solidFill>
                <a:latin typeface="Poppins" pitchFamily="34" charset="0"/>
                <a:ea typeface="Poppins" pitchFamily="34" charset="-122"/>
                <a:cs typeface="Poppins" pitchFamily="34" charset="-120"/>
              </a:rPr>
              <a:t>STEP 4</a:t>
            </a:r>
            <a:endParaRPr lang="en-US" sz="1000" dirty="0"/>
          </a:p>
        </p:txBody>
      </p:sp>
      <p:pic>
        <p:nvPicPr>
          <p:cNvPr id="30" name="Image 6" descr="preencoded.png"/>
          <p:cNvPicPr>
            <a:picLocks noChangeAspect="1"/>
          </p:cNvPicPr>
          <p:nvPr/>
        </p:nvPicPr>
        <p:blipFill>
          <a:blip r:embed="rId7"/>
          <a:stretch>
            <a:fillRect/>
          </a:stretch>
        </p:blipFill>
        <p:spPr>
          <a:xfrm>
            <a:off x="10058400" y="2834640"/>
            <a:ext cx="548640" cy="548640"/>
          </a:xfrm>
          <a:prstGeom prst="rect">
            <a:avLst/>
          </a:prstGeom>
        </p:spPr>
      </p:pic>
      <p:sp>
        <p:nvSpPr>
          <p:cNvPr id="31" name="Text 22"/>
          <p:cNvSpPr/>
          <p:nvPr/>
        </p:nvSpPr>
        <p:spPr>
          <a:xfrm>
            <a:off x="9281160" y="3520440"/>
            <a:ext cx="2103120" cy="45720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Ranked peptides</a:t>
            </a:r>
            <a:endParaRPr lang="en-US" sz="1800" dirty="0"/>
          </a:p>
        </p:txBody>
      </p:sp>
      <p:sp>
        <p:nvSpPr>
          <p:cNvPr id="32" name="Text 23"/>
          <p:cNvSpPr/>
          <p:nvPr/>
        </p:nvSpPr>
        <p:spPr>
          <a:xfrm>
            <a:off x="9281160" y="3977640"/>
            <a:ext cx="2103120" cy="6400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200+ agents ranked High / Moderate / Supporting</a:t>
            </a:r>
            <a:endParaRPr lang="en-US" sz="1100" dirty="0"/>
          </a:p>
        </p:txBody>
      </p:sp>
      <p:sp>
        <p:nvSpPr>
          <p:cNvPr id="33" name="Text 24"/>
          <p:cNvSpPr/>
          <p:nvPr/>
        </p:nvSpPr>
        <p:spPr>
          <a:xfrm>
            <a:off x="594360" y="5212080"/>
            <a:ext cx="10972800" cy="731520"/>
          </a:xfrm>
          <a:prstGeom prst="rect">
            <a:avLst/>
          </a:prstGeom>
          <a:noFill/>
          <a:ln/>
        </p:spPr>
        <p:txBody>
          <a:bodyPr wrap="square" lIns="0" tIns="0" rIns="0" bIns="0" rtlCol="0" anchor="ctr"/>
          <a:lstStyle/>
          <a:p>
            <a:pPr marL="0" indent="0" algn="ctr">
              <a:buNone/>
            </a:pPr>
            <a:r>
              <a:rPr lang="en-US" sz="1500" i="1" dirty="0">
                <a:solidFill>
                  <a:srgbClr val="1F2937"/>
                </a:solidFill>
                <a:latin typeface="Poppins" pitchFamily="34" charset="0"/>
                <a:ea typeface="Poppins" pitchFamily="34" charset="-122"/>
                <a:cs typeface="Poppins" pitchFamily="34" charset="-120"/>
              </a:rPr>
              <a:t>Most genetic tests stop at step 2. ProxiGene is the only one that reaches step 4 with peptides as the output class.</a:t>
            </a:r>
            <a:endParaRPr lang="en-US" sz="1500" dirty="0"/>
          </a:p>
        </p:txBody>
      </p:sp>
      <p:sp>
        <p:nvSpPr>
          <p:cNvPr id="34" name="Text 25"/>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5 / 14</a:t>
            </a:r>
            <a:endParaRPr lang="en-US" sz="900" dirty="0"/>
          </a:p>
        </p:txBody>
      </p:sp>
      <p:sp>
        <p:nvSpPr>
          <p:cNvPr id="36" name="Text 18">
            <a:extLst>
              <a:ext uri="{FF2B5EF4-FFF2-40B4-BE49-F238E27FC236}">
                <a16:creationId xmlns:a16="http://schemas.microsoft.com/office/drawing/2014/main" id="{1054130B-FD77-13D2-CE54-9A03691806DB}"/>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INSIDE THE REPORT (1 OF 4)</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The SNP card is the unit of clinical truth.</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Each variant gets its own evidence tier and clinical context.</a:t>
            </a:r>
            <a:endParaRPr lang="en-US" sz="1400" dirty="0"/>
          </a:p>
        </p:txBody>
      </p:sp>
      <p:sp>
        <p:nvSpPr>
          <p:cNvPr id="6" name="Shape 4"/>
          <p:cNvSpPr/>
          <p:nvPr/>
        </p:nvSpPr>
        <p:spPr>
          <a:xfrm>
            <a:off x="640080" y="2194560"/>
            <a:ext cx="5029200" cy="3657600"/>
          </a:xfrm>
          <a:prstGeom prst="rect">
            <a:avLst/>
          </a:prstGeom>
          <a:solidFill>
            <a:srgbClr val="FFFFFF"/>
          </a:solidFill>
          <a:ln w="25400">
            <a:solidFill>
              <a:srgbClr val="1E3A8A"/>
            </a:solidFill>
            <a:prstDash val="solid"/>
          </a:ln>
        </p:spPr>
        <p:txBody>
          <a:bodyPr/>
          <a:lstStyle/>
          <a:p>
            <a:endParaRPr lang="en-US"/>
          </a:p>
        </p:txBody>
      </p:sp>
      <p:sp>
        <p:nvSpPr>
          <p:cNvPr id="7" name="Shape 5"/>
          <p:cNvSpPr/>
          <p:nvPr/>
        </p:nvSpPr>
        <p:spPr>
          <a:xfrm>
            <a:off x="640080" y="2194560"/>
            <a:ext cx="5029200" cy="457200"/>
          </a:xfrm>
          <a:prstGeom prst="rect">
            <a:avLst/>
          </a:prstGeom>
          <a:solidFill>
            <a:srgbClr val="1E3A8A"/>
          </a:solidFill>
          <a:ln w="12700">
            <a:solidFill>
              <a:srgbClr val="1E3A8A"/>
            </a:solidFill>
            <a:prstDash val="solid"/>
          </a:ln>
        </p:spPr>
        <p:txBody>
          <a:bodyPr/>
          <a:lstStyle/>
          <a:p>
            <a:endParaRPr lang="en-US"/>
          </a:p>
        </p:txBody>
      </p:sp>
      <p:sp>
        <p:nvSpPr>
          <p:cNvPr id="8" name="Text 6"/>
          <p:cNvSpPr/>
          <p:nvPr/>
        </p:nvSpPr>
        <p:spPr>
          <a:xfrm>
            <a:off x="822960" y="2286000"/>
            <a:ext cx="2286000" cy="274320"/>
          </a:xfrm>
          <a:prstGeom prst="rect">
            <a:avLst/>
          </a:prstGeom>
          <a:noFill/>
          <a:ln/>
        </p:spPr>
        <p:txBody>
          <a:bodyPr wrap="square" lIns="0" tIns="0" rIns="0" bIns="0" rtlCol="0" anchor="ctr"/>
          <a:lstStyle/>
          <a:p>
            <a:pPr marL="0" indent="0">
              <a:buNone/>
            </a:pPr>
            <a:r>
              <a:rPr lang="en-US" sz="1100" b="1" kern="0" spc="400" dirty="0">
                <a:solidFill>
                  <a:srgbClr val="FFFFFF"/>
                </a:solidFill>
                <a:latin typeface="Poppins" pitchFamily="34" charset="0"/>
                <a:ea typeface="Poppins" pitchFamily="34" charset="-122"/>
                <a:cs typeface="Poppins" pitchFamily="34" charset="-120"/>
              </a:rPr>
              <a:t>HIGH EVIDENCE</a:t>
            </a:r>
            <a:endParaRPr lang="en-US" sz="1100" dirty="0"/>
          </a:p>
        </p:txBody>
      </p:sp>
      <p:sp>
        <p:nvSpPr>
          <p:cNvPr id="9" name="Text 7"/>
          <p:cNvSpPr/>
          <p:nvPr/>
        </p:nvSpPr>
        <p:spPr>
          <a:xfrm>
            <a:off x="3200400" y="2286000"/>
            <a:ext cx="2286000" cy="274320"/>
          </a:xfrm>
          <a:prstGeom prst="rect">
            <a:avLst/>
          </a:prstGeom>
          <a:noFill/>
          <a:ln/>
        </p:spPr>
        <p:txBody>
          <a:bodyPr wrap="square" lIns="0" tIns="0" rIns="0" bIns="0" rtlCol="0" anchor="ctr"/>
          <a:lstStyle/>
          <a:p>
            <a:pPr marL="0" indent="0" algn="r">
              <a:buNone/>
            </a:pPr>
            <a:r>
              <a:rPr lang="en-US" sz="1100" b="1" kern="0" spc="200" dirty="0">
                <a:solidFill>
                  <a:srgbClr val="00E5FF"/>
                </a:solidFill>
                <a:latin typeface="Poppins" pitchFamily="34" charset="0"/>
                <a:ea typeface="Poppins" pitchFamily="34" charset="-122"/>
                <a:cs typeface="Poppins" pitchFamily="34" charset="-120"/>
              </a:rPr>
              <a:t>Cognitive Degeneration</a:t>
            </a:r>
            <a:endParaRPr lang="en-US" sz="1100" dirty="0"/>
          </a:p>
        </p:txBody>
      </p:sp>
      <p:sp>
        <p:nvSpPr>
          <p:cNvPr id="10" name="Text 8"/>
          <p:cNvSpPr/>
          <p:nvPr/>
        </p:nvSpPr>
        <p:spPr>
          <a:xfrm>
            <a:off x="914400" y="2834640"/>
            <a:ext cx="2286000" cy="640080"/>
          </a:xfrm>
          <a:prstGeom prst="rect">
            <a:avLst/>
          </a:prstGeom>
          <a:noFill/>
          <a:ln/>
        </p:spPr>
        <p:txBody>
          <a:bodyPr wrap="square" lIns="0" tIns="0" rIns="0" bIns="0" rtlCol="0" anchor="ctr"/>
          <a:lstStyle/>
          <a:p>
            <a:pPr marL="0" indent="0">
              <a:buNone/>
            </a:pPr>
            <a:r>
              <a:rPr lang="en-US" sz="3600" b="1" dirty="0">
                <a:solidFill>
                  <a:srgbClr val="1E3A8A"/>
                </a:solidFill>
                <a:latin typeface="Poppins" pitchFamily="34" charset="0"/>
                <a:ea typeface="Poppins" pitchFamily="34" charset="-122"/>
                <a:cs typeface="Poppins" pitchFamily="34" charset="-120"/>
              </a:rPr>
              <a:t>APOE</a:t>
            </a:r>
            <a:endParaRPr lang="en-US" sz="3600" dirty="0"/>
          </a:p>
        </p:txBody>
      </p:sp>
      <p:sp>
        <p:nvSpPr>
          <p:cNvPr id="11" name="Text 9"/>
          <p:cNvSpPr/>
          <p:nvPr/>
        </p:nvSpPr>
        <p:spPr>
          <a:xfrm>
            <a:off x="914400" y="3474720"/>
            <a:ext cx="3657600" cy="274320"/>
          </a:xfrm>
          <a:prstGeom prst="rect">
            <a:avLst/>
          </a:prstGeom>
          <a:noFill/>
          <a:ln/>
        </p:spPr>
        <p:txBody>
          <a:bodyPr wrap="square" lIns="0" tIns="0" rIns="0" bIns="0" rtlCol="0" anchor="ctr"/>
          <a:lstStyle/>
          <a:p>
            <a:pPr marL="0" indent="0">
              <a:buNone/>
            </a:pPr>
            <a:r>
              <a:rPr lang="en-US" sz="1200" i="1" dirty="0">
                <a:solidFill>
                  <a:srgbClr val="6B7280"/>
                </a:solidFill>
                <a:latin typeface="Poppins" pitchFamily="34" charset="0"/>
                <a:ea typeface="Poppins" pitchFamily="34" charset="-122"/>
                <a:cs typeface="Poppins" pitchFamily="34" charset="-120"/>
              </a:rPr>
              <a:t>Apolipoprotein E</a:t>
            </a:r>
            <a:endParaRPr lang="en-US" sz="1200" dirty="0"/>
          </a:p>
        </p:txBody>
      </p:sp>
      <p:sp>
        <p:nvSpPr>
          <p:cNvPr id="12" name="Shape 10"/>
          <p:cNvSpPr/>
          <p:nvPr/>
        </p:nvSpPr>
        <p:spPr>
          <a:xfrm>
            <a:off x="914400" y="3886200"/>
            <a:ext cx="4480560" cy="548640"/>
          </a:xfrm>
          <a:prstGeom prst="rect">
            <a:avLst/>
          </a:prstGeom>
          <a:solidFill>
            <a:srgbClr val="F3F4F6"/>
          </a:solidFill>
          <a:ln w="12700">
            <a:solidFill>
              <a:srgbClr val="F3F4F6"/>
            </a:solidFill>
            <a:prstDash val="solid"/>
          </a:ln>
        </p:spPr>
        <p:txBody>
          <a:bodyPr/>
          <a:lstStyle/>
          <a:p>
            <a:endParaRPr lang="en-US"/>
          </a:p>
        </p:txBody>
      </p:sp>
      <p:sp>
        <p:nvSpPr>
          <p:cNvPr id="13" name="Text 11"/>
          <p:cNvSpPr/>
          <p:nvPr/>
        </p:nvSpPr>
        <p:spPr>
          <a:xfrm>
            <a:off x="1005840" y="3977640"/>
            <a:ext cx="4297680" cy="365760"/>
          </a:xfrm>
          <a:prstGeom prst="rect">
            <a:avLst/>
          </a:prstGeom>
          <a:noFill/>
          <a:ln/>
        </p:spPr>
        <p:txBody>
          <a:bodyPr wrap="square" lIns="0" tIns="0" rIns="0" bIns="0" rtlCol="0" anchor="ctr"/>
          <a:lstStyle/>
          <a:p>
            <a:pPr marL="0" indent="0">
              <a:buNone/>
            </a:pPr>
            <a:r>
              <a:rPr lang="en-US" sz="1400" b="1" dirty="0">
                <a:solidFill>
                  <a:srgbClr val="1E3A8A"/>
                </a:solidFill>
                <a:latin typeface="Consolas" pitchFamily="34" charset="0"/>
                <a:ea typeface="Consolas" pitchFamily="34" charset="-122"/>
                <a:cs typeface="Consolas" pitchFamily="34" charset="-120"/>
              </a:rPr>
              <a:t>rs429358</a:t>
            </a:r>
            <a:r>
              <a:rPr lang="en-US" sz="1200" dirty="0">
                <a:solidFill>
                  <a:srgbClr val="6B7280"/>
                </a:solidFill>
                <a:latin typeface="Poppins" pitchFamily="34" charset="0"/>
                <a:ea typeface="Poppins" pitchFamily="34" charset="-122"/>
                <a:cs typeface="Poppins" pitchFamily="34" charset="-120"/>
              </a:rPr>
              <a:t>    Genotype: </a:t>
            </a:r>
            <a:r>
              <a:rPr lang="en-US" sz="1400" b="1" dirty="0">
                <a:solidFill>
                  <a:srgbClr val="1E3A8A"/>
                </a:solidFill>
                <a:latin typeface="Consolas" pitchFamily="34" charset="0"/>
                <a:ea typeface="Consolas" pitchFamily="34" charset="-122"/>
                <a:cs typeface="Consolas" pitchFamily="34" charset="-120"/>
              </a:rPr>
              <a:t>TC</a:t>
            </a:r>
            <a:r>
              <a:rPr lang="en-US" sz="1200" dirty="0">
                <a:solidFill>
                  <a:srgbClr val="6B7280"/>
                </a:solidFill>
                <a:latin typeface="Poppins" pitchFamily="34" charset="0"/>
                <a:ea typeface="Poppins" pitchFamily="34" charset="-122"/>
                <a:cs typeface="Poppins" pitchFamily="34" charset="-120"/>
              </a:rPr>
              <a:t>    Risk allele: </a:t>
            </a:r>
            <a:r>
              <a:rPr lang="en-US" sz="1400" b="1" dirty="0">
                <a:solidFill>
                  <a:srgbClr val="DC2626"/>
                </a:solidFill>
                <a:latin typeface="Consolas" pitchFamily="34" charset="0"/>
                <a:ea typeface="Consolas" pitchFamily="34" charset="-122"/>
                <a:cs typeface="Consolas" pitchFamily="34" charset="-120"/>
              </a:rPr>
              <a:t>C (e4)</a:t>
            </a:r>
            <a:endParaRPr lang="en-US" sz="1400" dirty="0"/>
          </a:p>
        </p:txBody>
      </p:sp>
      <p:sp>
        <p:nvSpPr>
          <p:cNvPr id="14" name="Text 12"/>
          <p:cNvSpPr/>
          <p:nvPr/>
        </p:nvSpPr>
        <p:spPr>
          <a:xfrm>
            <a:off x="914400" y="4572000"/>
            <a:ext cx="3657600" cy="274320"/>
          </a:xfrm>
          <a:prstGeom prst="rect">
            <a:avLst/>
          </a:prstGeom>
          <a:noFill/>
          <a:ln/>
        </p:spPr>
        <p:txBody>
          <a:bodyPr wrap="square" lIns="0" tIns="0" rIns="0" bIns="0" rtlCol="0" anchor="ctr"/>
          <a:lstStyle/>
          <a:p>
            <a:pPr marL="0" indent="0">
              <a:buNone/>
            </a:pPr>
            <a:r>
              <a:rPr lang="en-US" sz="1100" b="1" kern="0" spc="300" dirty="0">
                <a:solidFill>
                  <a:srgbClr val="00E5FF"/>
                </a:solidFill>
                <a:latin typeface="Poppins" pitchFamily="34" charset="0"/>
                <a:ea typeface="Poppins" pitchFamily="34" charset="-122"/>
                <a:cs typeface="Poppins" pitchFamily="34" charset="-120"/>
              </a:rPr>
              <a:t>Why it matters</a:t>
            </a:r>
            <a:endParaRPr lang="en-US" sz="1100" dirty="0"/>
          </a:p>
        </p:txBody>
      </p:sp>
      <p:sp>
        <p:nvSpPr>
          <p:cNvPr id="15" name="Text 13"/>
          <p:cNvSpPr/>
          <p:nvPr/>
        </p:nvSpPr>
        <p:spPr>
          <a:xfrm>
            <a:off x="914400" y="4846320"/>
            <a:ext cx="4480560" cy="91440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Heterozygous APOE e4 carrier. Reduced lipid transport efficiency. Elevated neurodegenerative risk if combined with low TREM2 or ABCA1 efflux variants. Informs selection of ApoE-mimetic peptides and lipid-modulating bioregulators.</a:t>
            </a:r>
            <a:endParaRPr lang="en-US" sz="1200" dirty="0"/>
          </a:p>
        </p:txBody>
      </p:sp>
      <p:sp>
        <p:nvSpPr>
          <p:cNvPr id="16" name="Text 14"/>
          <p:cNvSpPr/>
          <p:nvPr/>
        </p:nvSpPr>
        <p:spPr>
          <a:xfrm>
            <a:off x="6400800" y="2194560"/>
            <a:ext cx="5303520" cy="457200"/>
          </a:xfrm>
          <a:prstGeom prst="rect">
            <a:avLst/>
          </a:prstGeom>
          <a:noFill/>
          <a:ln/>
        </p:spPr>
        <p:txBody>
          <a:bodyPr wrap="square" lIns="0" tIns="0" rIns="0" bIns="0" rtlCol="0" anchor="ctr"/>
          <a:lstStyle/>
          <a:p>
            <a:pPr marL="0" indent="0">
              <a:buNone/>
            </a:pPr>
            <a:r>
              <a:rPr lang="en-US" sz="1800" b="1" dirty="0">
                <a:solidFill>
                  <a:srgbClr val="1E3A8A"/>
                </a:solidFill>
                <a:latin typeface="Poppins" pitchFamily="34" charset="0"/>
                <a:ea typeface="Poppins" pitchFamily="34" charset="-122"/>
                <a:cs typeface="Poppins" pitchFamily="34" charset="-120"/>
              </a:rPr>
              <a:t>Every SNP card answers four questions:</a:t>
            </a:r>
            <a:endParaRPr lang="en-US" sz="1800" dirty="0"/>
          </a:p>
        </p:txBody>
      </p:sp>
      <p:sp>
        <p:nvSpPr>
          <p:cNvPr id="17" name="Text 15"/>
          <p:cNvSpPr/>
          <p:nvPr/>
        </p:nvSpPr>
        <p:spPr>
          <a:xfrm>
            <a:off x="6400800" y="2834640"/>
            <a:ext cx="548640" cy="365760"/>
          </a:xfrm>
          <a:prstGeom prst="rect">
            <a:avLst/>
          </a:prstGeom>
          <a:noFill/>
          <a:ln/>
        </p:spPr>
        <p:txBody>
          <a:bodyPr wrap="square" lIns="0" tIns="0" rIns="0" bIns="0" rtlCol="0" anchor="ctr"/>
          <a:lstStyle/>
          <a:p>
            <a:pPr marL="0" indent="0">
              <a:buNone/>
            </a:pPr>
            <a:r>
              <a:rPr lang="en-US" sz="2000" b="1" dirty="0">
                <a:solidFill>
                  <a:srgbClr val="00E5FF"/>
                </a:solidFill>
                <a:latin typeface="Poppins" pitchFamily="34" charset="0"/>
                <a:ea typeface="Poppins" pitchFamily="34" charset="-122"/>
                <a:cs typeface="Poppins" pitchFamily="34" charset="-120"/>
              </a:rPr>
              <a:t>01</a:t>
            </a:r>
            <a:endParaRPr lang="en-US" sz="2000" dirty="0"/>
          </a:p>
        </p:txBody>
      </p:sp>
      <p:sp>
        <p:nvSpPr>
          <p:cNvPr id="18" name="Text 16"/>
          <p:cNvSpPr/>
          <p:nvPr/>
        </p:nvSpPr>
        <p:spPr>
          <a:xfrm>
            <a:off x="6949440" y="2834640"/>
            <a:ext cx="4846320" cy="365760"/>
          </a:xfrm>
          <a:prstGeom prst="rect">
            <a:avLst/>
          </a:prstGeom>
          <a:noFill/>
          <a:ln/>
        </p:spPr>
        <p:txBody>
          <a:bodyPr wrap="square" lIns="0" tIns="0" rIns="0" bIns="0" rtlCol="0" anchor="ctr"/>
          <a:lstStyle/>
          <a:p>
            <a:pPr marL="0" indent="0">
              <a:buNone/>
            </a:pPr>
            <a:r>
              <a:rPr lang="en-US" sz="1400" b="1" dirty="0">
                <a:solidFill>
                  <a:srgbClr val="1F2937"/>
                </a:solidFill>
                <a:latin typeface="Poppins" pitchFamily="34" charset="0"/>
                <a:ea typeface="Poppins" pitchFamily="34" charset="-122"/>
                <a:cs typeface="Poppins" pitchFamily="34" charset="-120"/>
              </a:rPr>
              <a:t>How strong is the evidence?</a:t>
            </a:r>
            <a:endParaRPr lang="en-US" sz="1400" dirty="0"/>
          </a:p>
        </p:txBody>
      </p:sp>
      <p:sp>
        <p:nvSpPr>
          <p:cNvPr id="19" name="Text 17"/>
          <p:cNvSpPr/>
          <p:nvPr/>
        </p:nvSpPr>
        <p:spPr>
          <a:xfrm>
            <a:off x="6949440" y="3154680"/>
            <a:ext cx="4846320" cy="365760"/>
          </a:xfrm>
          <a:prstGeom prst="rect">
            <a:avLst/>
          </a:prstGeom>
          <a:noFill/>
          <a:ln/>
        </p:spPr>
        <p:txBody>
          <a:bodyPr wrap="square" lIns="0" tIns="0" rIns="0" bIns="0" rtlCol="0" anchor="ctr"/>
          <a:lstStyle/>
          <a:p>
            <a:pPr marL="0" indent="0">
              <a:buNone/>
            </a:pPr>
            <a:r>
              <a:rPr lang="en-US" sz="1200" dirty="0">
                <a:solidFill>
                  <a:srgbClr val="6B7280"/>
                </a:solidFill>
                <a:latin typeface="Poppins" pitchFamily="34" charset="0"/>
                <a:ea typeface="Poppins" pitchFamily="34" charset="-122"/>
                <a:cs typeface="Poppins" pitchFamily="34" charset="-120"/>
              </a:rPr>
              <a:t>High / Medium / Low tier per CPIC and PharmGKB</a:t>
            </a:r>
            <a:endParaRPr lang="en-US" sz="1200" dirty="0"/>
          </a:p>
        </p:txBody>
      </p:sp>
      <p:sp>
        <p:nvSpPr>
          <p:cNvPr id="20" name="Text 18"/>
          <p:cNvSpPr/>
          <p:nvPr/>
        </p:nvSpPr>
        <p:spPr>
          <a:xfrm>
            <a:off x="6400800" y="3611880"/>
            <a:ext cx="548640" cy="365760"/>
          </a:xfrm>
          <a:prstGeom prst="rect">
            <a:avLst/>
          </a:prstGeom>
          <a:noFill/>
          <a:ln/>
        </p:spPr>
        <p:txBody>
          <a:bodyPr wrap="square" lIns="0" tIns="0" rIns="0" bIns="0" rtlCol="0" anchor="ctr"/>
          <a:lstStyle/>
          <a:p>
            <a:pPr marL="0" indent="0">
              <a:buNone/>
            </a:pPr>
            <a:r>
              <a:rPr lang="en-US" sz="2000" b="1" dirty="0">
                <a:solidFill>
                  <a:srgbClr val="00E5FF"/>
                </a:solidFill>
                <a:latin typeface="Poppins" pitchFamily="34" charset="0"/>
                <a:ea typeface="Poppins" pitchFamily="34" charset="-122"/>
                <a:cs typeface="Poppins" pitchFamily="34" charset="-120"/>
              </a:rPr>
              <a:t>02</a:t>
            </a:r>
            <a:endParaRPr lang="en-US" sz="2000" dirty="0"/>
          </a:p>
        </p:txBody>
      </p:sp>
      <p:sp>
        <p:nvSpPr>
          <p:cNvPr id="21" name="Text 19"/>
          <p:cNvSpPr/>
          <p:nvPr/>
        </p:nvSpPr>
        <p:spPr>
          <a:xfrm>
            <a:off x="6949440" y="3611880"/>
            <a:ext cx="4846320" cy="365760"/>
          </a:xfrm>
          <a:prstGeom prst="rect">
            <a:avLst/>
          </a:prstGeom>
          <a:noFill/>
          <a:ln/>
        </p:spPr>
        <p:txBody>
          <a:bodyPr wrap="square" lIns="0" tIns="0" rIns="0" bIns="0" rtlCol="0" anchor="ctr"/>
          <a:lstStyle/>
          <a:p>
            <a:pPr marL="0" indent="0">
              <a:buNone/>
            </a:pPr>
            <a:r>
              <a:rPr lang="en-US" sz="1400" b="1" dirty="0">
                <a:solidFill>
                  <a:srgbClr val="1F2937"/>
                </a:solidFill>
                <a:latin typeface="Poppins" pitchFamily="34" charset="0"/>
                <a:ea typeface="Poppins" pitchFamily="34" charset="-122"/>
                <a:cs typeface="Poppins" pitchFamily="34" charset="-120"/>
              </a:rPr>
              <a:t>What does this gene do?</a:t>
            </a:r>
            <a:endParaRPr lang="en-US" sz="1400" dirty="0"/>
          </a:p>
        </p:txBody>
      </p:sp>
      <p:sp>
        <p:nvSpPr>
          <p:cNvPr id="22" name="Text 20"/>
          <p:cNvSpPr/>
          <p:nvPr/>
        </p:nvSpPr>
        <p:spPr>
          <a:xfrm>
            <a:off x="6949440" y="3931920"/>
            <a:ext cx="4846320" cy="365760"/>
          </a:xfrm>
          <a:prstGeom prst="rect">
            <a:avLst/>
          </a:prstGeom>
          <a:noFill/>
          <a:ln/>
        </p:spPr>
        <p:txBody>
          <a:bodyPr wrap="square" lIns="0" tIns="0" rIns="0" bIns="0" rtlCol="0" anchor="ctr"/>
          <a:lstStyle/>
          <a:p>
            <a:pPr marL="0" indent="0">
              <a:buNone/>
            </a:pPr>
            <a:r>
              <a:rPr lang="en-US" sz="1200" dirty="0">
                <a:solidFill>
                  <a:srgbClr val="6B7280"/>
                </a:solidFill>
                <a:latin typeface="Poppins" pitchFamily="34" charset="0"/>
                <a:ea typeface="Poppins" pitchFamily="34" charset="-122"/>
                <a:cs typeface="Poppins" pitchFamily="34" charset="-120"/>
              </a:rPr>
              <a:t>Plain-language clinical role</a:t>
            </a:r>
            <a:endParaRPr lang="en-US" sz="1200" dirty="0"/>
          </a:p>
        </p:txBody>
      </p:sp>
      <p:sp>
        <p:nvSpPr>
          <p:cNvPr id="23" name="Text 21"/>
          <p:cNvSpPr/>
          <p:nvPr/>
        </p:nvSpPr>
        <p:spPr>
          <a:xfrm>
            <a:off x="6400800" y="4389120"/>
            <a:ext cx="548640" cy="365760"/>
          </a:xfrm>
          <a:prstGeom prst="rect">
            <a:avLst/>
          </a:prstGeom>
          <a:noFill/>
          <a:ln/>
        </p:spPr>
        <p:txBody>
          <a:bodyPr wrap="square" lIns="0" tIns="0" rIns="0" bIns="0" rtlCol="0" anchor="ctr"/>
          <a:lstStyle/>
          <a:p>
            <a:pPr marL="0" indent="0">
              <a:buNone/>
            </a:pPr>
            <a:r>
              <a:rPr lang="en-US" sz="2000" b="1" dirty="0">
                <a:solidFill>
                  <a:srgbClr val="00E5FF"/>
                </a:solidFill>
                <a:latin typeface="Poppins" pitchFamily="34" charset="0"/>
                <a:ea typeface="Poppins" pitchFamily="34" charset="-122"/>
                <a:cs typeface="Poppins" pitchFamily="34" charset="-120"/>
              </a:rPr>
              <a:t>03</a:t>
            </a:r>
            <a:endParaRPr lang="en-US" sz="2000" dirty="0"/>
          </a:p>
        </p:txBody>
      </p:sp>
      <p:sp>
        <p:nvSpPr>
          <p:cNvPr id="24" name="Text 22"/>
          <p:cNvSpPr/>
          <p:nvPr/>
        </p:nvSpPr>
        <p:spPr>
          <a:xfrm>
            <a:off x="6949440" y="4389120"/>
            <a:ext cx="4846320" cy="365760"/>
          </a:xfrm>
          <a:prstGeom prst="rect">
            <a:avLst/>
          </a:prstGeom>
          <a:noFill/>
          <a:ln/>
        </p:spPr>
        <p:txBody>
          <a:bodyPr wrap="square" lIns="0" tIns="0" rIns="0" bIns="0" rtlCol="0" anchor="ctr"/>
          <a:lstStyle/>
          <a:p>
            <a:pPr marL="0" indent="0">
              <a:buNone/>
            </a:pPr>
            <a:r>
              <a:rPr lang="en-US" sz="1400" b="1" dirty="0">
                <a:solidFill>
                  <a:srgbClr val="1F2937"/>
                </a:solidFill>
                <a:latin typeface="Poppins" pitchFamily="34" charset="0"/>
                <a:ea typeface="Poppins" pitchFamily="34" charset="-122"/>
                <a:cs typeface="Poppins" pitchFamily="34" charset="-120"/>
              </a:rPr>
              <a:t>What's the patient's variant?</a:t>
            </a:r>
            <a:endParaRPr lang="en-US" sz="1400" dirty="0"/>
          </a:p>
        </p:txBody>
      </p:sp>
      <p:sp>
        <p:nvSpPr>
          <p:cNvPr id="25" name="Text 23"/>
          <p:cNvSpPr/>
          <p:nvPr/>
        </p:nvSpPr>
        <p:spPr>
          <a:xfrm>
            <a:off x="6949440" y="4709160"/>
            <a:ext cx="4846320" cy="365760"/>
          </a:xfrm>
          <a:prstGeom prst="rect">
            <a:avLst/>
          </a:prstGeom>
          <a:noFill/>
          <a:ln/>
        </p:spPr>
        <p:txBody>
          <a:bodyPr wrap="square" lIns="0" tIns="0" rIns="0" bIns="0" rtlCol="0" anchor="ctr"/>
          <a:lstStyle/>
          <a:p>
            <a:pPr marL="0" indent="0">
              <a:buNone/>
            </a:pPr>
            <a:r>
              <a:rPr lang="en-US" sz="1200" dirty="0">
                <a:solidFill>
                  <a:srgbClr val="6B7280"/>
                </a:solidFill>
                <a:latin typeface="Poppins" pitchFamily="34" charset="0"/>
                <a:ea typeface="Poppins" pitchFamily="34" charset="-122"/>
                <a:cs typeface="Poppins" pitchFamily="34" charset="-120"/>
              </a:rPr>
              <a:t>rsID, genotype, and risk allele in HGVS notation</a:t>
            </a:r>
            <a:endParaRPr lang="en-US" sz="1200" dirty="0"/>
          </a:p>
        </p:txBody>
      </p:sp>
      <p:sp>
        <p:nvSpPr>
          <p:cNvPr id="26" name="Text 24"/>
          <p:cNvSpPr/>
          <p:nvPr/>
        </p:nvSpPr>
        <p:spPr>
          <a:xfrm>
            <a:off x="6400800" y="5166360"/>
            <a:ext cx="548640" cy="365760"/>
          </a:xfrm>
          <a:prstGeom prst="rect">
            <a:avLst/>
          </a:prstGeom>
          <a:noFill/>
          <a:ln/>
        </p:spPr>
        <p:txBody>
          <a:bodyPr wrap="square" lIns="0" tIns="0" rIns="0" bIns="0" rtlCol="0" anchor="ctr"/>
          <a:lstStyle/>
          <a:p>
            <a:pPr marL="0" indent="0">
              <a:buNone/>
            </a:pPr>
            <a:r>
              <a:rPr lang="en-US" sz="2000" b="1" dirty="0">
                <a:solidFill>
                  <a:srgbClr val="00E5FF"/>
                </a:solidFill>
                <a:latin typeface="Poppins" pitchFamily="34" charset="0"/>
                <a:ea typeface="Poppins" pitchFamily="34" charset="-122"/>
                <a:cs typeface="Poppins" pitchFamily="34" charset="-120"/>
              </a:rPr>
              <a:t>04</a:t>
            </a:r>
            <a:endParaRPr lang="en-US" sz="2000" dirty="0"/>
          </a:p>
        </p:txBody>
      </p:sp>
      <p:sp>
        <p:nvSpPr>
          <p:cNvPr id="27" name="Text 25"/>
          <p:cNvSpPr/>
          <p:nvPr/>
        </p:nvSpPr>
        <p:spPr>
          <a:xfrm>
            <a:off x="6949440" y="5166360"/>
            <a:ext cx="4846320" cy="365760"/>
          </a:xfrm>
          <a:prstGeom prst="rect">
            <a:avLst/>
          </a:prstGeom>
          <a:noFill/>
          <a:ln/>
        </p:spPr>
        <p:txBody>
          <a:bodyPr wrap="square" lIns="0" tIns="0" rIns="0" bIns="0" rtlCol="0" anchor="ctr"/>
          <a:lstStyle/>
          <a:p>
            <a:pPr marL="0" indent="0">
              <a:buNone/>
            </a:pPr>
            <a:r>
              <a:rPr lang="en-US" sz="1400" b="1" dirty="0">
                <a:solidFill>
                  <a:srgbClr val="1F2937"/>
                </a:solidFill>
                <a:latin typeface="Poppins" pitchFamily="34" charset="0"/>
                <a:ea typeface="Poppins" pitchFamily="34" charset="-122"/>
                <a:cs typeface="Poppins" pitchFamily="34" charset="-120"/>
              </a:rPr>
              <a:t>What does it mean for therapy selection?</a:t>
            </a:r>
            <a:endParaRPr lang="en-US" sz="1400" dirty="0"/>
          </a:p>
        </p:txBody>
      </p:sp>
      <p:sp>
        <p:nvSpPr>
          <p:cNvPr id="28" name="Text 26"/>
          <p:cNvSpPr/>
          <p:nvPr/>
        </p:nvSpPr>
        <p:spPr>
          <a:xfrm>
            <a:off x="6949440" y="5486400"/>
            <a:ext cx="4846320" cy="365760"/>
          </a:xfrm>
          <a:prstGeom prst="rect">
            <a:avLst/>
          </a:prstGeom>
          <a:noFill/>
          <a:ln/>
        </p:spPr>
        <p:txBody>
          <a:bodyPr wrap="square" lIns="0" tIns="0" rIns="0" bIns="0" rtlCol="0" anchor="ctr"/>
          <a:lstStyle/>
          <a:p>
            <a:pPr marL="0" indent="0">
              <a:buNone/>
            </a:pPr>
            <a:r>
              <a:rPr lang="en-US" sz="1200" dirty="0">
                <a:solidFill>
                  <a:srgbClr val="6B7280"/>
                </a:solidFill>
                <a:latin typeface="Poppins" pitchFamily="34" charset="0"/>
                <a:ea typeface="Poppins" pitchFamily="34" charset="-122"/>
                <a:cs typeface="Poppins" pitchFamily="34" charset="-120"/>
              </a:rPr>
              <a:t>How this variant should influence peptide and dose</a:t>
            </a:r>
            <a:endParaRPr lang="en-US" sz="1200" dirty="0"/>
          </a:p>
        </p:txBody>
      </p:sp>
      <p:sp>
        <p:nvSpPr>
          <p:cNvPr id="29" name="Text 27"/>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6 / 14</a:t>
            </a:r>
            <a:endParaRPr lang="en-US" sz="900" dirty="0"/>
          </a:p>
        </p:txBody>
      </p:sp>
      <p:sp>
        <p:nvSpPr>
          <p:cNvPr id="31" name="Text 18">
            <a:extLst>
              <a:ext uri="{FF2B5EF4-FFF2-40B4-BE49-F238E27FC236}">
                <a16:creationId xmlns:a16="http://schemas.microsoft.com/office/drawing/2014/main" id="{A449ABA7-E570-CE12-6C99-8B0965EF4A90}"/>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INSIDE THE REPORT (2 OF 4)</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Genes don't act alone. Neither should your protocols.</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SNP interaction analysis maps how variants compound each other.</a:t>
            </a:r>
            <a:endParaRPr lang="en-US" sz="1400" dirty="0"/>
          </a:p>
        </p:txBody>
      </p:sp>
      <p:sp>
        <p:nvSpPr>
          <p:cNvPr id="6" name="Shape 4"/>
          <p:cNvSpPr/>
          <p:nvPr/>
        </p:nvSpPr>
        <p:spPr>
          <a:xfrm>
            <a:off x="640080" y="2194560"/>
            <a:ext cx="5486400" cy="3657600"/>
          </a:xfrm>
          <a:prstGeom prst="rect">
            <a:avLst/>
          </a:prstGeom>
          <a:solidFill>
            <a:srgbClr val="F3F4F6"/>
          </a:solidFill>
          <a:ln w="12700">
            <a:solidFill>
              <a:srgbClr val="F3F4F6"/>
            </a:solidFill>
            <a:prstDash val="solid"/>
          </a:ln>
        </p:spPr>
        <p:txBody>
          <a:bodyPr/>
          <a:lstStyle/>
          <a:p>
            <a:endParaRPr lang="en-US"/>
          </a:p>
        </p:txBody>
      </p:sp>
      <p:sp>
        <p:nvSpPr>
          <p:cNvPr id="7" name="Text 5"/>
          <p:cNvSpPr/>
          <p:nvPr/>
        </p:nvSpPr>
        <p:spPr>
          <a:xfrm>
            <a:off x="914400" y="2377440"/>
            <a:ext cx="4937760" cy="365760"/>
          </a:xfrm>
          <a:prstGeom prst="rect">
            <a:avLst/>
          </a:prstGeom>
          <a:noFill/>
          <a:ln/>
        </p:spPr>
        <p:txBody>
          <a:bodyPr wrap="square" lIns="0" tIns="0" rIns="0" bIns="0" rtlCol="0" anchor="ctr"/>
          <a:lstStyle/>
          <a:p>
            <a:pPr marL="0" indent="0">
              <a:buNone/>
            </a:pPr>
            <a:r>
              <a:rPr lang="en-US" sz="1600" b="1" dirty="0">
                <a:solidFill>
                  <a:srgbClr val="1E3A8A"/>
                </a:solidFill>
                <a:latin typeface="Poppins" pitchFamily="34" charset="0"/>
                <a:ea typeface="Poppins" pitchFamily="34" charset="-122"/>
                <a:cs typeface="Poppins" pitchFamily="34" charset="-120"/>
              </a:rPr>
              <a:t>Lipid transport / ApoE network</a:t>
            </a:r>
            <a:endParaRPr lang="en-US" sz="1600" dirty="0"/>
          </a:p>
        </p:txBody>
      </p:sp>
      <p:sp>
        <p:nvSpPr>
          <p:cNvPr id="8" name="Shape 6"/>
          <p:cNvSpPr/>
          <p:nvPr/>
        </p:nvSpPr>
        <p:spPr>
          <a:xfrm>
            <a:off x="3017520" y="3108960"/>
            <a:ext cx="731520" cy="731520"/>
          </a:xfrm>
          <a:prstGeom prst="ellipse">
            <a:avLst/>
          </a:prstGeom>
          <a:solidFill>
            <a:srgbClr val="DC2626"/>
          </a:solidFill>
          <a:ln w="25400">
            <a:solidFill>
              <a:srgbClr val="FFFFFF"/>
            </a:solidFill>
            <a:prstDash val="solid"/>
          </a:ln>
        </p:spPr>
        <p:txBody>
          <a:bodyPr/>
          <a:lstStyle/>
          <a:p>
            <a:endParaRPr lang="en-US"/>
          </a:p>
        </p:txBody>
      </p:sp>
      <p:sp>
        <p:nvSpPr>
          <p:cNvPr id="9" name="Text 7"/>
          <p:cNvSpPr/>
          <p:nvPr/>
        </p:nvSpPr>
        <p:spPr>
          <a:xfrm>
            <a:off x="2743200" y="3291840"/>
            <a:ext cx="1280160" cy="365760"/>
          </a:xfrm>
          <a:prstGeom prst="rect">
            <a:avLst/>
          </a:prstGeom>
          <a:noFill/>
          <a:ln/>
        </p:spPr>
        <p:txBody>
          <a:bodyPr wrap="square" lIns="0" tIns="0" rIns="0" bIns="0" rtlCol="0" anchor="ctr"/>
          <a:lstStyle/>
          <a:p>
            <a:pPr marL="0" indent="0" algn="ctr">
              <a:buNone/>
            </a:pPr>
            <a:r>
              <a:rPr lang="en-US" sz="1000" b="1" dirty="0">
                <a:solidFill>
                  <a:srgbClr val="FFFFFF"/>
                </a:solidFill>
                <a:latin typeface="Poppins" pitchFamily="34" charset="0"/>
                <a:ea typeface="Poppins" pitchFamily="34" charset="-122"/>
                <a:cs typeface="Poppins" pitchFamily="34" charset="-120"/>
              </a:rPr>
              <a:t>APOE</a:t>
            </a:r>
            <a:endParaRPr lang="en-US" sz="1000" dirty="0"/>
          </a:p>
        </p:txBody>
      </p:sp>
      <p:sp>
        <p:nvSpPr>
          <p:cNvPr id="10" name="Text 8"/>
          <p:cNvSpPr/>
          <p:nvPr/>
        </p:nvSpPr>
        <p:spPr>
          <a:xfrm>
            <a:off x="2560320" y="3886200"/>
            <a:ext cx="1645920" cy="274320"/>
          </a:xfrm>
          <a:prstGeom prst="rect">
            <a:avLst/>
          </a:prstGeom>
          <a:noFill/>
          <a:ln/>
        </p:spPr>
        <p:txBody>
          <a:bodyPr wrap="square" lIns="0" tIns="0" rIns="0" bIns="0" rtlCol="0" anchor="ctr"/>
          <a:lstStyle/>
          <a:p>
            <a:pPr marL="0" indent="0" algn="ctr">
              <a:buNone/>
            </a:pPr>
            <a:r>
              <a:rPr lang="en-US" sz="900" i="1" dirty="0">
                <a:solidFill>
                  <a:srgbClr val="1F2937"/>
                </a:solidFill>
                <a:latin typeface="Poppins" pitchFamily="34" charset="0"/>
                <a:ea typeface="Poppins" pitchFamily="34" charset="-122"/>
                <a:cs typeface="Poppins" pitchFamily="34" charset="-120"/>
              </a:rPr>
              <a:t>e4 / heterozygous</a:t>
            </a:r>
            <a:endParaRPr lang="en-US" sz="900" dirty="0"/>
          </a:p>
        </p:txBody>
      </p:sp>
      <p:sp>
        <p:nvSpPr>
          <p:cNvPr id="11" name="Shape 9"/>
          <p:cNvSpPr/>
          <p:nvPr/>
        </p:nvSpPr>
        <p:spPr>
          <a:xfrm>
            <a:off x="1097280" y="3840480"/>
            <a:ext cx="731520" cy="731520"/>
          </a:xfrm>
          <a:prstGeom prst="ellipse">
            <a:avLst/>
          </a:prstGeom>
          <a:solidFill>
            <a:srgbClr val="DC2626"/>
          </a:solidFill>
          <a:ln w="25400">
            <a:solidFill>
              <a:srgbClr val="FFFFFF"/>
            </a:solidFill>
            <a:prstDash val="solid"/>
          </a:ln>
        </p:spPr>
        <p:txBody>
          <a:bodyPr/>
          <a:lstStyle/>
          <a:p>
            <a:endParaRPr lang="en-US"/>
          </a:p>
        </p:txBody>
      </p:sp>
      <p:sp>
        <p:nvSpPr>
          <p:cNvPr id="12" name="Text 10"/>
          <p:cNvSpPr/>
          <p:nvPr/>
        </p:nvSpPr>
        <p:spPr>
          <a:xfrm>
            <a:off x="822960" y="4023360"/>
            <a:ext cx="1280160" cy="365760"/>
          </a:xfrm>
          <a:prstGeom prst="rect">
            <a:avLst/>
          </a:prstGeom>
          <a:noFill/>
          <a:ln/>
        </p:spPr>
        <p:txBody>
          <a:bodyPr wrap="square" lIns="0" tIns="0" rIns="0" bIns="0" rtlCol="0" anchor="ctr"/>
          <a:lstStyle/>
          <a:p>
            <a:pPr marL="0" indent="0" algn="ctr">
              <a:buNone/>
            </a:pPr>
            <a:r>
              <a:rPr lang="en-US" sz="1000" b="1" dirty="0">
                <a:solidFill>
                  <a:srgbClr val="FFFFFF"/>
                </a:solidFill>
                <a:latin typeface="Poppins" pitchFamily="34" charset="0"/>
                <a:ea typeface="Poppins" pitchFamily="34" charset="-122"/>
                <a:cs typeface="Poppins" pitchFamily="34" charset="-120"/>
              </a:rPr>
              <a:t>ABCA1</a:t>
            </a:r>
            <a:endParaRPr lang="en-US" sz="1000" dirty="0"/>
          </a:p>
        </p:txBody>
      </p:sp>
      <p:sp>
        <p:nvSpPr>
          <p:cNvPr id="13" name="Text 11"/>
          <p:cNvSpPr/>
          <p:nvPr/>
        </p:nvSpPr>
        <p:spPr>
          <a:xfrm>
            <a:off x="640080" y="4617720"/>
            <a:ext cx="1645920" cy="274320"/>
          </a:xfrm>
          <a:prstGeom prst="rect">
            <a:avLst/>
          </a:prstGeom>
          <a:noFill/>
          <a:ln/>
        </p:spPr>
        <p:txBody>
          <a:bodyPr wrap="square" lIns="0" tIns="0" rIns="0" bIns="0" rtlCol="0" anchor="ctr"/>
          <a:lstStyle/>
          <a:p>
            <a:pPr marL="0" indent="0" algn="ctr">
              <a:buNone/>
            </a:pPr>
            <a:r>
              <a:rPr lang="en-US" sz="900" i="1" dirty="0">
                <a:solidFill>
                  <a:srgbClr val="1F2937"/>
                </a:solidFill>
                <a:latin typeface="Poppins" pitchFamily="34" charset="0"/>
                <a:ea typeface="Poppins" pitchFamily="34" charset="-122"/>
                <a:cs typeface="Poppins" pitchFamily="34" charset="-120"/>
              </a:rPr>
              <a:t>Reduced efflux</a:t>
            </a:r>
            <a:endParaRPr lang="en-US" sz="900" dirty="0"/>
          </a:p>
        </p:txBody>
      </p:sp>
      <p:sp>
        <p:nvSpPr>
          <p:cNvPr id="14" name="Shape 12"/>
          <p:cNvSpPr/>
          <p:nvPr/>
        </p:nvSpPr>
        <p:spPr>
          <a:xfrm>
            <a:off x="4937760" y="3840480"/>
            <a:ext cx="731520" cy="731520"/>
          </a:xfrm>
          <a:prstGeom prst="ellipse">
            <a:avLst/>
          </a:prstGeom>
          <a:solidFill>
            <a:srgbClr val="DC2626"/>
          </a:solidFill>
          <a:ln w="25400">
            <a:solidFill>
              <a:srgbClr val="FFFFFF"/>
            </a:solidFill>
            <a:prstDash val="solid"/>
          </a:ln>
        </p:spPr>
        <p:txBody>
          <a:bodyPr/>
          <a:lstStyle/>
          <a:p>
            <a:endParaRPr lang="en-US"/>
          </a:p>
        </p:txBody>
      </p:sp>
      <p:sp>
        <p:nvSpPr>
          <p:cNvPr id="15" name="Text 13"/>
          <p:cNvSpPr/>
          <p:nvPr/>
        </p:nvSpPr>
        <p:spPr>
          <a:xfrm>
            <a:off x="4663440" y="4023360"/>
            <a:ext cx="1280160" cy="365760"/>
          </a:xfrm>
          <a:prstGeom prst="rect">
            <a:avLst/>
          </a:prstGeom>
          <a:noFill/>
          <a:ln/>
        </p:spPr>
        <p:txBody>
          <a:bodyPr wrap="square" lIns="0" tIns="0" rIns="0" bIns="0" rtlCol="0" anchor="ctr"/>
          <a:lstStyle/>
          <a:p>
            <a:pPr marL="0" indent="0" algn="ctr">
              <a:buNone/>
            </a:pPr>
            <a:r>
              <a:rPr lang="en-US" sz="1000" b="1" dirty="0">
                <a:solidFill>
                  <a:srgbClr val="FFFFFF"/>
                </a:solidFill>
                <a:latin typeface="Poppins" pitchFamily="34" charset="0"/>
                <a:ea typeface="Poppins" pitchFamily="34" charset="-122"/>
                <a:cs typeface="Poppins" pitchFamily="34" charset="-120"/>
              </a:rPr>
              <a:t>LDLR</a:t>
            </a:r>
            <a:endParaRPr lang="en-US" sz="1000" dirty="0"/>
          </a:p>
        </p:txBody>
      </p:sp>
      <p:sp>
        <p:nvSpPr>
          <p:cNvPr id="16" name="Text 14"/>
          <p:cNvSpPr/>
          <p:nvPr/>
        </p:nvSpPr>
        <p:spPr>
          <a:xfrm>
            <a:off x="4480560" y="4617720"/>
            <a:ext cx="1645920" cy="274320"/>
          </a:xfrm>
          <a:prstGeom prst="rect">
            <a:avLst/>
          </a:prstGeom>
          <a:noFill/>
          <a:ln/>
        </p:spPr>
        <p:txBody>
          <a:bodyPr wrap="square" lIns="0" tIns="0" rIns="0" bIns="0" rtlCol="0" anchor="ctr"/>
          <a:lstStyle/>
          <a:p>
            <a:pPr marL="0" indent="0" algn="ctr">
              <a:buNone/>
            </a:pPr>
            <a:r>
              <a:rPr lang="en-US" sz="900" i="1" dirty="0">
                <a:solidFill>
                  <a:srgbClr val="1F2937"/>
                </a:solidFill>
                <a:latin typeface="Poppins" pitchFamily="34" charset="0"/>
                <a:ea typeface="Poppins" pitchFamily="34" charset="-122"/>
                <a:cs typeface="Poppins" pitchFamily="34" charset="-120"/>
              </a:rPr>
              <a:t>Slowed clearance</a:t>
            </a:r>
            <a:endParaRPr lang="en-US" sz="900" dirty="0"/>
          </a:p>
        </p:txBody>
      </p:sp>
      <p:sp>
        <p:nvSpPr>
          <p:cNvPr id="17" name="Shape 15"/>
          <p:cNvSpPr/>
          <p:nvPr/>
        </p:nvSpPr>
        <p:spPr>
          <a:xfrm>
            <a:off x="1097280" y="4937760"/>
            <a:ext cx="731520" cy="731520"/>
          </a:xfrm>
          <a:prstGeom prst="ellipse">
            <a:avLst/>
          </a:prstGeom>
          <a:solidFill>
            <a:srgbClr val="F59E0B"/>
          </a:solidFill>
          <a:ln w="25400">
            <a:solidFill>
              <a:srgbClr val="FFFFFF"/>
            </a:solidFill>
            <a:prstDash val="solid"/>
          </a:ln>
        </p:spPr>
        <p:txBody>
          <a:bodyPr/>
          <a:lstStyle/>
          <a:p>
            <a:endParaRPr lang="en-US"/>
          </a:p>
        </p:txBody>
      </p:sp>
      <p:sp>
        <p:nvSpPr>
          <p:cNvPr id="18" name="Text 16"/>
          <p:cNvSpPr/>
          <p:nvPr/>
        </p:nvSpPr>
        <p:spPr>
          <a:xfrm>
            <a:off x="822960" y="5120640"/>
            <a:ext cx="1280160" cy="365760"/>
          </a:xfrm>
          <a:prstGeom prst="rect">
            <a:avLst/>
          </a:prstGeom>
          <a:noFill/>
          <a:ln/>
        </p:spPr>
        <p:txBody>
          <a:bodyPr wrap="square" lIns="0" tIns="0" rIns="0" bIns="0" rtlCol="0" anchor="ctr"/>
          <a:lstStyle/>
          <a:p>
            <a:pPr marL="0" indent="0" algn="ctr">
              <a:buNone/>
            </a:pPr>
            <a:r>
              <a:rPr lang="en-US" sz="1000" b="1" dirty="0">
                <a:solidFill>
                  <a:srgbClr val="FFFFFF"/>
                </a:solidFill>
                <a:latin typeface="Poppins" pitchFamily="34" charset="0"/>
                <a:ea typeface="Poppins" pitchFamily="34" charset="-122"/>
                <a:cs typeface="Poppins" pitchFamily="34" charset="-120"/>
              </a:rPr>
              <a:t>CLU</a:t>
            </a:r>
            <a:endParaRPr lang="en-US" sz="1000" dirty="0"/>
          </a:p>
        </p:txBody>
      </p:sp>
      <p:sp>
        <p:nvSpPr>
          <p:cNvPr id="19" name="Text 17"/>
          <p:cNvSpPr/>
          <p:nvPr/>
        </p:nvSpPr>
        <p:spPr>
          <a:xfrm>
            <a:off x="640080" y="5715000"/>
            <a:ext cx="1645920" cy="274320"/>
          </a:xfrm>
          <a:prstGeom prst="rect">
            <a:avLst/>
          </a:prstGeom>
          <a:noFill/>
          <a:ln/>
        </p:spPr>
        <p:txBody>
          <a:bodyPr wrap="square" lIns="0" tIns="0" rIns="0" bIns="0" rtlCol="0" anchor="ctr"/>
          <a:lstStyle/>
          <a:p>
            <a:pPr marL="0" indent="0" algn="ctr">
              <a:buNone/>
            </a:pPr>
            <a:r>
              <a:rPr lang="en-US" sz="900" i="1" dirty="0">
                <a:solidFill>
                  <a:srgbClr val="1F2937"/>
                </a:solidFill>
                <a:latin typeface="Poppins" pitchFamily="34" charset="0"/>
                <a:ea typeface="Poppins" pitchFamily="34" charset="-122"/>
                <a:cs typeface="Poppins" pitchFamily="34" charset="-120"/>
              </a:rPr>
              <a:t>Backup chaperone</a:t>
            </a:r>
            <a:endParaRPr lang="en-US" sz="900" dirty="0"/>
          </a:p>
        </p:txBody>
      </p:sp>
      <p:sp>
        <p:nvSpPr>
          <p:cNvPr id="20" name="Shape 18"/>
          <p:cNvSpPr/>
          <p:nvPr/>
        </p:nvSpPr>
        <p:spPr>
          <a:xfrm>
            <a:off x="4937760" y="4937760"/>
            <a:ext cx="731520" cy="731520"/>
          </a:xfrm>
          <a:prstGeom prst="ellipse">
            <a:avLst/>
          </a:prstGeom>
          <a:solidFill>
            <a:srgbClr val="F59E0B"/>
          </a:solidFill>
          <a:ln w="25400">
            <a:solidFill>
              <a:srgbClr val="FFFFFF"/>
            </a:solidFill>
            <a:prstDash val="solid"/>
          </a:ln>
        </p:spPr>
        <p:txBody>
          <a:bodyPr/>
          <a:lstStyle/>
          <a:p>
            <a:endParaRPr lang="en-US"/>
          </a:p>
        </p:txBody>
      </p:sp>
      <p:sp>
        <p:nvSpPr>
          <p:cNvPr id="21" name="Text 19"/>
          <p:cNvSpPr/>
          <p:nvPr/>
        </p:nvSpPr>
        <p:spPr>
          <a:xfrm>
            <a:off x="4663440" y="5120640"/>
            <a:ext cx="1280160" cy="365760"/>
          </a:xfrm>
          <a:prstGeom prst="rect">
            <a:avLst/>
          </a:prstGeom>
          <a:noFill/>
          <a:ln/>
        </p:spPr>
        <p:txBody>
          <a:bodyPr wrap="square" lIns="0" tIns="0" rIns="0" bIns="0" rtlCol="0" anchor="ctr"/>
          <a:lstStyle/>
          <a:p>
            <a:pPr marL="0" indent="0" algn="ctr">
              <a:buNone/>
            </a:pPr>
            <a:r>
              <a:rPr lang="en-US" sz="1000" b="1" dirty="0">
                <a:solidFill>
                  <a:srgbClr val="FFFFFF"/>
                </a:solidFill>
                <a:latin typeface="Poppins" pitchFamily="34" charset="0"/>
                <a:ea typeface="Poppins" pitchFamily="34" charset="-122"/>
                <a:cs typeface="Poppins" pitchFamily="34" charset="-120"/>
              </a:rPr>
              <a:t>TREM2</a:t>
            </a:r>
            <a:endParaRPr lang="en-US" sz="1000" dirty="0"/>
          </a:p>
        </p:txBody>
      </p:sp>
      <p:sp>
        <p:nvSpPr>
          <p:cNvPr id="22" name="Text 20"/>
          <p:cNvSpPr/>
          <p:nvPr/>
        </p:nvSpPr>
        <p:spPr>
          <a:xfrm>
            <a:off x="4480560" y="5715000"/>
            <a:ext cx="1645920" cy="274320"/>
          </a:xfrm>
          <a:prstGeom prst="rect">
            <a:avLst/>
          </a:prstGeom>
          <a:noFill/>
          <a:ln/>
        </p:spPr>
        <p:txBody>
          <a:bodyPr wrap="square" lIns="0" tIns="0" rIns="0" bIns="0" rtlCol="0" anchor="ctr"/>
          <a:lstStyle/>
          <a:p>
            <a:pPr marL="0" indent="0" algn="ctr">
              <a:buNone/>
            </a:pPr>
            <a:r>
              <a:rPr lang="en-US" sz="900" i="1" dirty="0">
                <a:solidFill>
                  <a:srgbClr val="1F2937"/>
                </a:solidFill>
                <a:latin typeface="Poppins" pitchFamily="34" charset="0"/>
                <a:ea typeface="Poppins" pitchFamily="34" charset="-122"/>
                <a:cs typeface="Poppins" pitchFamily="34" charset="-120"/>
              </a:rPr>
              <a:t>Microglial sensing</a:t>
            </a:r>
            <a:endParaRPr lang="en-US" sz="900" dirty="0"/>
          </a:p>
        </p:txBody>
      </p:sp>
      <p:sp>
        <p:nvSpPr>
          <p:cNvPr id="23" name="Shape 21"/>
          <p:cNvSpPr/>
          <p:nvPr/>
        </p:nvSpPr>
        <p:spPr>
          <a:xfrm flipH="1">
            <a:off x="3383280" y="3474720"/>
            <a:ext cx="0" cy="0"/>
          </a:xfrm>
          <a:prstGeom prst="line">
            <a:avLst/>
          </a:prstGeom>
          <a:noFill/>
          <a:ln w="12700">
            <a:solidFill>
              <a:srgbClr val="6B7280"/>
            </a:solidFill>
            <a:prstDash val="dash"/>
          </a:ln>
        </p:spPr>
        <p:txBody>
          <a:bodyPr/>
          <a:lstStyle/>
          <a:p>
            <a:endParaRPr lang="en-US"/>
          </a:p>
        </p:txBody>
      </p:sp>
      <p:sp>
        <p:nvSpPr>
          <p:cNvPr id="24" name="Shape 22"/>
          <p:cNvSpPr/>
          <p:nvPr/>
        </p:nvSpPr>
        <p:spPr>
          <a:xfrm flipH="1">
            <a:off x="1463040" y="3474720"/>
            <a:ext cx="1920240" cy="731520"/>
          </a:xfrm>
          <a:prstGeom prst="line">
            <a:avLst/>
          </a:prstGeom>
          <a:noFill/>
          <a:ln w="12700">
            <a:solidFill>
              <a:srgbClr val="6B7280"/>
            </a:solidFill>
            <a:prstDash val="dash"/>
          </a:ln>
        </p:spPr>
        <p:txBody>
          <a:bodyPr/>
          <a:lstStyle/>
          <a:p>
            <a:endParaRPr lang="en-US"/>
          </a:p>
        </p:txBody>
      </p:sp>
      <p:sp>
        <p:nvSpPr>
          <p:cNvPr id="25" name="Shape 23"/>
          <p:cNvSpPr/>
          <p:nvPr/>
        </p:nvSpPr>
        <p:spPr>
          <a:xfrm>
            <a:off x="3383280" y="3474720"/>
            <a:ext cx="1920240" cy="731520"/>
          </a:xfrm>
          <a:prstGeom prst="line">
            <a:avLst/>
          </a:prstGeom>
          <a:noFill/>
          <a:ln w="12700">
            <a:solidFill>
              <a:srgbClr val="6B7280"/>
            </a:solidFill>
            <a:prstDash val="dash"/>
          </a:ln>
        </p:spPr>
        <p:txBody>
          <a:bodyPr/>
          <a:lstStyle/>
          <a:p>
            <a:endParaRPr lang="en-US"/>
          </a:p>
        </p:txBody>
      </p:sp>
      <p:sp>
        <p:nvSpPr>
          <p:cNvPr id="26" name="Shape 24"/>
          <p:cNvSpPr/>
          <p:nvPr/>
        </p:nvSpPr>
        <p:spPr>
          <a:xfrm flipH="1">
            <a:off x="1463040" y="3474720"/>
            <a:ext cx="1920240" cy="1828800"/>
          </a:xfrm>
          <a:prstGeom prst="line">
            <a:avLst/>
          </a:prstGeom>
          <a:noFill/>
          <a:ln w="12700">
            <a:solidFill>
              <a:srgbClr val="6B7280"/>
            </a:solidFill>
            <a:prstDash val="dash"/>
          </a:ln>
        </p:spPr>
        <p:txBody>
          <a:bodyPr/>
          <a:lstStyle/>
          <a:p>
            <a:endParaRPr lang="en-US"/>
          </a:p>
        </p:txBody>
      </p:sp>
      <p:sp>
        <p:nvSpPr>
          <p:cNvPr id="27" name="Shape 25"/>
          <p:cNvSpPr/>
          <p:nvPr/>
        </p:nvSpPr>
        <p:spPr>
          <a:xfrm>
            <a:off x="3383280" y="3474720"/>
            <a:ext cx="1920240" cy="1828800"/>
          </a:xfrm>
          <a:prstGeom prst="line">
            <a:avLst/>
          </a:prstGeom>
          <a:noFill/>
          <a:ln w="12700">
            <a:solidFill>
              <a:srgbClr val="6B7280"/>
            </a:solidFill>
            <a:prstDash val="dash"/>
          </a:ln>
        </p:spPr>
        <p:txBody>
          <a:bodyPr/>
          <a:lstStyle/>
          <a:p>
            <a:endParaRPr lang="en-US"/>
          </a:p>
        </p:txBody>
      </p:sp>
      <p:sp>
        <p:nvSpPr>
          <p:cNvPr id="28" name="Text 26"/>
          <p:cNvSpPr/>
          <p:nvPr/>
        </p:nvSpPr>
        <p:spPr>
          <a:xfrm>
            <a:off x="2314575" y="4914900"/>
            <a:ext cx="2165985" cy="845820"/>
          </a:xfrm>
          <a:prstGeom prst="rect">
            <a:avLst/>
          </a:prstGeom>
          <a:noFill/>
          <a:ln/>
        </p:spPr>
        <p:txBody>
          <a:bodyPr wrap="square" lIns="0" tIns="0" rIns="0" bIns="0" rtlCol="0" anchor="ctr"/>
          <a:lstStyle/>
          <a:p>
            <a:pPr marL="0" indent="0" algn="ctr">
              <a:buNone/>
            </a:pPr>
            <a:r>
              <a:rPr lang="en-US" sz="1100" i="1" dirty="0">
                <a:solidFill>
                  <a:srgbClr val="1F2937"/>
                </a:solidFill>
                <a:latin typeface="Poppins" pitchFamily="34" charset="0"/>
                <a:ea typeface="Poppins" pitchFamily="34" charset="-122"/>
                <a:cs typeface="Poppins" pitchFamily="34" charset="-120"/>
              </a:rPr>
              <a:t>5 variants in this single pathway. The combined effect is what drives the clinical action threshold.</a:t>
            </a:r>
            <a:endParaRPr lang="en-US" sz="1100" dirty="0"/>
          </a:p>
        </p:txBody>
      </p:sp>
      <p:sp>
        <p:nvSpPr>
          <p:cNvPr id="29" name="Text 27"/>
          <p:cNvSpPr/>
          <p:nvPr/>
        </p:nvSpPr>
        <p:spPr>
          <a:xfrm>
            <a:off x="6583680" y="2194560"/>
            <a:ext cx="5120640" cy="457200"/>
          </a:xfrm>
          <a:prstGeom prst="rect">
            <a:avLst/>
          </a:prstGeom>
          <a:noFill/>
          <a:ln/>
        </p:spPr>
        <p:txBody>
          <a:bodyPr wrap="square" lIns="0" tIns="0" rIns="0" bIns="0" rtlCol="0" anchor="ctr"/>
          <a:lstStyle/>
          <a:p>
            <a:pPr marL="0" indent="0">
              <a:buNone/>
            </a:pPr>
            <a:r>
              <a:rPr lang="en-US" sz="1800" b="1" dirty="0">
                <a:solidFill>
                  <a:srgbClr val="1E3A8A"/>
                </a:solidFill>
                <a:latin typeface="Poppins" pitchFamily="34" charset="0"/>
                <a:ea typeface="Poppins" pitchFamily="34" charset="-122"/>
                <a:cs typeface="Poppins" pitchFamily="34" charset="-120"/>
              </a:rPr>
              <a:t>What this means clinically</a:t>
            </a:r>
            <a:endParaRPr lang="en-US" sz="1800" dirty="0"/>
          </a:p>
        </p:txBody>
      </p:sp>
      <p:sp>
        <p:nvSpPr>
          <p:cNvPr id="30" name="Text 28"/>
          <p:cNvSpPr/>
          <p:nvPr/>
        </p:nvSpPr>
        <p:spPr>
          <a:xfrm>
            <a:off x="6583680" y="2834640"/>
            <a:ext cx="5120640" cy="3657600"/>
          </a:xfrm>
          <a:prstGeom prst="rect">
            <a:avLst/>
          </a:prstGeom>
          <a:noFill/>
          <a:ln/>
        </p:spPr>
        <p:txBody>
          <a:bodyPr wrap="square" lIns="0" tIns="0" rIns="0" bIns="0" rtlCol="0" anchor="t"/>
          <a:lstStyle/>
          <a:p>
            <a:pPr marL="0" indent="0">
              <a:buNone/>
            </a:pPr>
            <a:r>
              <a:rPr lang="en-US" sz="1300" dirty="0">
                <a:solidFill>
                  <a:srgbClr val="1F2937"/>
                </a:solidFill>
                <a:latin typeface="Poppins" pitchFamily="34" charset="0"/>
                <a:ea typeface="Poppins" pitchFamily="34" charset="-122"/>
                <a:cs typeface="Poppins" pitchFamily="34" charset="-120"/>
              </a:rPr>
              <a:t>If APOE was the only flag, you'd consider lipid-modulating peptides.</a:t>
            </a:r>
            <a:endParaRPr lang="en-US" sz="1300" dirty="0"/>
          </a:p>
          <a:p>
            <a:pPr marL="0" indent="0">
              <a:buNone/>
            </a:pPr>
            <a:endParaRPr lang="en-US" sz="1300" dirty="0"/>
          </a:p>
          <a:p>
            <a:pPr marL="0" indent="0">
              <a:buNone/>
            </a:pPr>
            <a:r>
              <a:rPr lang="en-US" sz="1300" dirty="0">
                <a:solidFill>
                  <a:srgbClr val="1F2937"/>
                </a:solidFill>
                <a:latin typeface="Poppins" pitchFamily="34" charset="0"/>
                <a:ea typeface="Poppins" pitchFamily="34" charset="-122"/>
                <a:cs typeface="Poppins" pitchFamily="34" charset="-120"/>
              </a:rPr>
              <a:t>But ABCA1 reduces upstream loading, LDLR reduces downstream clearance, and CLU plus TREM2 remove the compensatory backup. The patient is genetically primed for compounding lipid imbalance.</a:t>
            </a:r>
            <a:endParaRPr lang="en-US" sz="1300" dirty="0"/>
          </a:p>
          <a:p>
            <a:pPr marL="0" indent="0">
              <a:buNone/>
            </a:pPr>
            <a:endParaRPr lang="en-US" sz="1300" dirty="0"/>
          </a:p>
          <a:p>
            <a:pPr marL="0" indent="0">
              <a:buNone/>
            </a:pPr>
            <a:r>
              <a:rPr lang="en-US" sz="1300" b="1" dirty="0">
                <a:solidFill>
                  <a:srgbClr val="1E3A8A"/>
                </a:solidFill>
                <a:latin typeface="Poppins" pitchFamily="34" charset="0"/>
                <a:ea typeface="Poppins" pitchFamily="34" charset="-122"/>
                <a:cs typeface="Poppins" pitchFamily="34" charset="-120"/>
              </a:rPr>
              <a:t>Recommended action threshold: ApoB greater than 90 or Lp(a) greater than 50 nmol/L confirms high-risk profile and supports earlier peptide intervention.</a:t>
            </a:r>
            <a:endParaRPr lang="en-US" sz="1300" dirty="0"/>
          </a:p>
        </p:txBody>
      </p:sp>
      <p:sp>
        <p:nvSpPr>
          <p:cNvPr id="31" name="Text 29"/>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7 / 14</a:t>
            </a:r>
            <a:endParaRPr lang="en-US" sz="900" dirty="0"/>
          </a:p>
        </p:txBody>
      </p:sp>
      <p:sp>
        <p:nvSpPr>
          <p:cNvPr id="33" name="Text 18">
            <a:extLst>
              <a:ext uri="{FF2B5EF4-FFF2-40B4-BE49-F238E27FC236}">
                <a16:creationId xmlns:a16="http://schemas.microsoft.com/office/drawing/2014/main" id="{2DC1E5ED-40CB-A838-2FED-AD44084445A8}"/>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INSIDE THE REPORT (3 OF 4)</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Peptides ranked by polygenic relevance.</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Not by alphabet. Not by single SNP. By how broadly each fits this patient.</a:t>
            </a:r>
            <a:endParaRPr lang="en-US" sz="1400" dirty="0"/>
          </a:p>
        </p:txBody>
      </p:sp>
      <p:sp>
        <p:nvSpPr>
          <p:cNvPr id="6" name="Shape 4"/>
          <p:cNvSpPr/>
          <p:nvPr/>
        </p:nvSpPr>
        <p:spPr>
          <a:xfrm>
            <a:off x="731520" y="2194560"/>
            <a:ext cx="10698480" cy="411480"/>
          </a:xfrm>
          <a:prstGeom prst="rect">
            <a:avLst/>
          </a:prstGeom>
          <a:solidFill>
            <a:srgbClr val="1E3A8A"/>
          </a:solidFill>
          <a:ln w="12700">
            <a:solidFill>
              <a:srgbClr val="1E3A8A"/>
            </a:solidFill>
            <a:prstDash val="solid"/>
          </a:ln>
        </p:spPr>
        <p:txBody>
          <a:bodyPr/>
          <a:lstStyle/>
          <a:p>
            <a:endParaRPr lang="en-US"/>
          </a:p>
        </p:txBody>
      </p:sp>
      <p:sp>
        <p:nvSpPr>
          <p:cNvPr id="7" name="Text 5"/>
          <p:cNvSpPr/>
          <p:nvPr/>
        </p:nvSpPr>
        <p:spPr>
          <a:xfrm>
            <a:off x="868680" y="2240280"/>
            <a:ext cx="457200" cy="320040"/>
          </a:xfrm>
          <a:prstGeom prst="rect">
            <a:avLst/>
          </a:prstGeom>
          <a:noFill/>
          <a:ln/>
        </p:spPr>
        <p:txBody>
          <a:bodyPr wrap="square" lIns="0" tIns="0" rIns="0" bIns="0" rtlCol="0" anchor="ctr"/>
          <a:lstStyle/>
          <a:p>
            <a:pPr marL="0" indent="0">
              <a:buNone/>
            </a:pPr>
            <a:endParaRPr lang="en-US" sz="1000" dirty="0"/>
          </a:p>
        </p:txBody>
      </p:sp>
      <p:sp>
        <p:nvSpPr>
          <p:cNvPr id="8" name="Text 6"/>
          <p:cNvSpPr/>
          <p:nvPr/>
        </p:nvSpPr>
        <p:spPr>
          <a:xfrm>
            <a:off x="1508760" y="2240280"/>
            <a:ext cx="3017520" cy="320040"/>
          </a:xfrm>
          <a:prstGeom prst="rect">
            <a:avLst/>
          </a:prstGeom>
          <a:noFill/>
          <a:ln/>
        </p:spPr>
        <p:txBody>
          <a:bodyPr wrap="square" lIns="0" tIns="0" rIns="0" bIns="0" rtlCol="0" anchor="ctr"/>
          <a:lstStyle/>
          <a:p>
            <a:pPr marL="0" indent="0">
              <a:buNone/>
            </a:pPr>
            <a:r>
              <a:rPr lang="en-US" sz="1000" b="1" kern="0" spc="300" dirty="0">
                <a:solidFill>
                  <a:srgbClr val="FFFFFF"/>
                </a:solidFill>
                <a:latin typeface="Poppins" pitchFamily="34" charset="0"/>
                <a:ea typeface="Poppins" pitchFamily="34" charset="-122"/>
                <a:cs typeface="Poppins" pitchFamily="34" charset="-120"/>
              </a:rPr>
              <a:t>PEPTIDE / AGENT</a:t>
            </a:r>
            <a:endParaRPr lang="en-US" sz="1000" dirty="0"/>
          </a:p>
        </p:txBody>
      </p:sp>
      <p:sp>
        <p:nvSpPr>
          <p:cNvPr id="9" name="Text 7"/>
          <p:cNvSpPr/>
          <p:nvPr/>
        </p:nvSpPr>
        <p:spPr>
          <a:xfrm>
            <a:off x="4709160" y="2240280"/>
            <a:ext cx="1645920" cy="320040"/>
          </a:xfrm>
          <a:prstGeom prst="rect">
            <a:avLst/>
          </a:prstGeom>
          <a:noFill/>
          <a:ln/>
        </p:spPr>
        <p:txBody>
          <a:bodyPr wrap="square" lIns="0" tIns="0" rIns="0" bIns="0" rtlCol="0" anchor="ctr"/>
          <a:lstStyle/>
          <a:p>
            <a:pPr marL="0" indent="0">
              <a:buNone/>
            </a:pPr>
            <a:r>
              <a:rPr lang="en-US" sz="1000" b="1" kern="0" spc="300" dirty="0">
                <a:solidFill>
                  <a:srgbClr val="FFFFFF"/>
                </a:solidFill>
                <a:latin typeface="Poppins" pitchFamily="34" charset="0"/>
                <a:ea typeface="Poppins" pitchFamily="34" charset="-122"/>
                <a:cs typeface="Poppins" pitchFamily="34" charset="-120"/>
              </a:rPr>
              <a:t>RELEVANCE</a:t>
            </a:r>
            <a:endParaRPr lang="en-US" sz="1000" dirty="0"/>
          </a:p>
        </p:txBody>
      </p:sp>
      <p:sp>
        <p:nvSpPr>
          <p:cNvPr id="10" name="Text 8"/>
          <p:cNvSpPr/>
          <p:nvPr/>
        </p:nvSpPr>
        <p:spPr>
          <a:xfrm>
            <a:off x="6537960" y="2240280"/>
            <a:ext cx="4846320" cy="320040"/>
          </a:xfrm>
          <a:prstGeom prst="rect">
            <a:avLst/>
          </a:prstGeom>
          <a:noFill/>
          <a:ln/>
        </p:spPr>
        <p:txBody>
          <a:bodyPr wrap="square" lIns="0" tIns="0" rIns="0" bIns="0" rtlCol="0" anchor="ctr"/>
          <a:lstStyle/>
          <a:p>
            <a:pPr marL="0" indent="0">
              <a:buNone/>
            </a:pPr>
            <a:r>
              <a:rPr lang="en-US" sz="1000" b="1" kern="0" spc="300" dirty="0">
                <a:solidFill>
                  <a:srgbClr val="FFFFFF"/>
                </a:solidFill>
                <a:latin typeface="Poppins" pitchFamily="34" charset="0"/>
                <a:ea typeface="Poppins" pitchFamily="34" charset="-122"/>
                <a:cs typeface="Poppins" pitchFamily="34" charset="-120"/>
              </a:rPr>
              <a:t>PATHWAYS ADDRESSED IN THIS PROFILE</a:t>
            </a:r>
            <a:endParaRPr lang="en-US" sz="1000" dirty="0"/>
          </a:p>
        </p:txBody>
      </p:sp>
      <p:sp>
        <p:nvSpPr>
          <p:cNvPr id="11" name="Shape 9"/>
          <p:cNvSpPr/>
          <p:nvPr/>
        </p:nvSpPr>
        <p:spPr>
          <a:xfrm>
            <a:off x="731520" y="2606040"/>
            <a:ext cx="10698480" cy="384048"/>
          </a:xfrm>
          <a:prstGeom prst="rect">
            <a:avLst/>
          </a:prstGeom>
          <a:solidFill>
            <a:srgbClr val="FFFFFF"/>
          </a:solidFill>
          <a:ln w="12700">
            <a:solidFill>
              <a:srgbClr val="FFFFFF"/>
            </a:solidFill>
            <a:prstDash val="solid"/>
          </a:ln>
        </p:spPr>
        <p:txBody>
          <a:bodyPr/>
          <a:lstStyle/>
          <a:p>
            <a:endParaRPr lang="en-US"/>
          </a:p>
        </p:txBody>
      </p:sp>
      <p:sp>
        <p:nvSpPr>
          <p:cNvPr id="12" name="Text 10"/>
          <p:cNvSpPr/>
          <p:nvPr/>
        </p:nvSpPr>
        <p:spPr>
          <a:xfrm>
            <a:off x="868680" y="2651760"/>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1</a:t>
            </a:r>
            <a:endParaRPr lang="en-US" sz="1400" dirty="0"/>
          </a:p>
        </p:txBody>
      </p:sp>
      <p:sp>
        <p:nvSpPr>
          <p:cNvPr id="13" name="Text 11"/>
          <p:cNvSpPr/>
          <p:nvPr/>
        </p:nvSpPr>
        <p:spPr>
          <a:xfrm>
            <a:off x="1508760" y="2651760"/>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Cerebrolysin</a:t>
            </a:r>
            <a:endParaRPr lang="en-US" sz="1300" dirty="0"/>
          </a:p>
        </p:txBody>
      </p:sp>
      <p:sp>
        <p:nvSpPr>
          <p:cNvPr id="14" name="Shape 12"/>
          <p:cNvSpPr/>
          <p:nvPr/>
        </p:nvSpPr>
        <p:spPr>
          <a:xfrm>
            <a:off x="4754880" y="2679192"/>
            <a:ext cx="1280160" cy="237744"/>
          </a:xfrm>
          <a:prstGeom prst="rect">
            <a:avLst/>
          </a:prstGeom>
          <a:solidFill>
            <a:srgbClr val="DC2626"/>
          </a:solidFill>
          <a:ln w="12700">
            <a:solidFill>
              <a:srgbClr val="DC2626"/>
            </a:solidFill>
            <a:prstDash val="solid"/>
          </a:ln>
        </p:spPr>
        <p:txBody>
          <a:bodyPr/>
          <a:lstStyle/>
          <a:p>
            <a:endParaRPr lang="en-US"/>
          </a:p>
        </p:txBody>
      </p:sp>
      <p:sp>
        <p:nvSpPr>
          <p:cNvPr id="15" name="Text 13"/>
          <p:cNvSpPr/>
          <p:nvPr/>
        </p:nvSpPr>
        <p:spPr>
          <a:xfrm>
            <a:off x="4754880" y="2679192"/>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HIGH</a:t>
            </a:r>
            <a:endParaRPr lang="en-US" sz="900" dirty="0"/>
          </a:p>
        </p:txBody>
      </p:sp>
      <p:sp>
        <p:nvSpPr>
          <p:cNvPr id="16" name="Text 14"/>
          <p:cNvSpPr/>
          <p:nvPr/>
        </p:nvSpPr>
        <p:spPr>
          <a:xfrm>
            <a:off x="6537960" y="2651760"/>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Cognitive decline, neuroprotection, BDNF axis, oxidative stress (4)</a:t>
            </a:r>
            <a:endParaRPr lang="en-US" sz="1100" dirty="0"/>
          </a:p>
        </p:txBody>
      </p:sp>
      <p:sp>
        <p:nvSpPr>
          <p:cNvPr id="17" name="Shape 15"/>
          <p:cNvSpPr/>
          <p:nvPr/>
        </p:nvSpPr>
        <p:spPr>
          <a:xfrm>
            <a:off x="731520" y="2990088"/>
            <a:ext cx="10698480" cy="384048"/>
          </a:xfrm>
          <a:prstGeom prst="rect">
            <a:avLst/>
          </a:prstGeom>
          <a:solidFill>
            <a:srgbClr val="F3F4F6"/>
          </a:solidFill>
          <a:ln w="12700">
            <a:solidFill>
              <a:srgbClr val="F3F4F6"/>
            </a:solidFill>
            <a:prstDash val="solid"/>
          </a:ln>
        </p:spPr>
        <p:txBody>
          <a:bodyPr/>
          <a:lstStyle/>
          <a:p>
            <a:endParaRPr lang="en-US"/>
          </a:p>
        </p:txBody>
      </p:sp>
      <p:sp>
        <p:nvSpPr>
          <p:cNvPr id="18" name="Text 16"/>
          <p:cNvSpPr/>
          <p:nvPr/>
        </p:nvSpPr>
        <p:spPr>
          <a:xfrm>
            <a:off x="868680" y="3035808"/>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2</a:t>
            </a:r>
            <a:endParaRPr lang="en-US" sz="1400" dirty="0"/>
          </a:p>
        </p:txBody>
      </p:sp>
      <p:sp>
        <p:nvSpPr>
          <p:cNvPr id="19" name="Text 17"/>
          <p:cNvSpPr/>
          <p:nvPr/>
        </p:nvSpPr>
        <p:spPr>
          <a:xfrm>
            <a:off x="1508760" y="3035808"/>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Selank</a:t>
            </a:r>
            <a:endParaRPr lang="en-US" sz="1300" dirty="0"/>
          </a:p>
        </p:txBody>
      </p:sp>
      <p:sp>
        <p:nvSpPr>
          <p:cNvPr id="20" name="Shape 18"/>
          <p:cNvSpPr/>
          <p:nvPr/>
        </p:nvSpPr>
        <p:spPr>
          <a:xfrm>
            <a:off x="4754880" y="3063240"/>
            <a:ext cx="1280160" cy="237744"/>
          </a:xfrm>
          <a:prstGeom prst="rect">
            <a:avLst/>
          </a:prstGeom>
          <a:solidFill>
            <a:srgbClr val="DC2626"/>
          </a:solidFill>
          <a:ln w="12700">
            <a:solidFill>
              <a:srgbClr val="DC2626"/>
            </a:solidFill>
            <a:prstDash val="solid"/>
          </a:ln>
        </p:spPr>
        <p:txBody>
          <a:bodyPr/>
          <a:lstStyle/>
          <a:p>
            <a:endParaRPr lang="en-US"/>
          </a:p>
        </p:txBody>
      </p:sp>
      <p:sp>
        <p:nvSpPr>
          <p:cNvPr id="21" name="Text 19"/>
          <p:cNvSpPr/>
          <p:nvPr/>
        </p:nvSpPr>
        <p:spPr>
          <a:xfrm>
            <a:off x="4754880" y="3063240"/>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HIGH</a:t>
            </a:r>
            <a:endParaRPr lang="en-US" sz="900" dirty="0"/>
          </a:p>
        </p:txBody>
      </p:sp>
      <p:sp>
        <p:nvSpPr>
          <p:cNvPr id="22" name="Text 20"/>
          <p:cNvSpPr/>
          <p:nvPr/>
        </p:nvSpPr>
        <p:spPr>
          <a:xfrm>
            <a:off x="6537960" y="3035808"/>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Stress sensitivity, anxiety, BDNF, GABAergic balance (4)</a:t>
            </a:r>
            <a:endParaRPr lang="en-US" sz="1100" dirty="0"/>
          </a:p>
        </p:txBody>
      </p:sp>
      <p:sp>
        <p:nvSpPr>
          <p:cNvPr id="23" name="Shape 21"/>
          <p:cNvSpPr/>
          <p:nvPr/>
        </p:nvSpPr>
        <p:spPr>
          <a:xfrm>
            <a:off x="731520" y="3374136"/>
            <a:ext cx="10698480" cy="384048"/>
          </a:xfrm>
          <a:prstGeom prst="rect">
            <a:avLst/>
          </a:prstGeom>
          <a:solidFill>
            <a:srgbClr val="FFFFFF"/>
          </a:solidFill>
          <a:ln w="12700">
            <a:solidFill>
              <a:srgbClr val="FFFFFF"/>
            </a:solidFill>
            <a:prstDash val="solid"/>
          </a:ln>
        </p:spPr>
        <p:txBody>
          <a:bodyPr/>
          <a:lstStyle/>
          <a:p>
            <a:endParaRPr lang="en-US"/>
          </a:p>
        </p:txBody>
      </p:sp>
      <p:sp>
        <p:nvSpPr>
          <p:cNvPr id="24" name="Text 22"/>
          <p:cNvSpPr/>
          <p:nvPr/>
        </p:nvSpPr>
        <p:spPr>
          <a:xfrm>
            <a:off x="868680" y="3419856"/>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3</a:t>
            </a:r>
            <a:endParaRPr lang="en-US" sz="1400" dirty="0"/>
          </a:p>
        </p:txBody>
      </p:sp>
      <p:sp>
        <p:nvSpPr>
          <p:cNvPr id="25" name="Text 23"/>
          <p:cNvSpPr/>
          <p:nvPr/>
        </p:nvSpPr>
        <p:spPr>
          <a:xfrm>
            <a:off x="1508760" y="3419856"/>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Semax</a:t>
            </a:r>
            <a:endParaRPr lang="en-US" sz="1300" dirty="0"/>
          </a:p>
        </p:txBody>
      </p:sp>
      <p:sp>
        <p:nvSpPr>
          <p:cNvPr id="26" name="Shape 24"/>
          <p:cNvSpPr/>
          <p:nvPr/>
        </p:nvSpPr>
        <p:spPr>
          <a:xfrm>
            <a:off x="4754880" y="3447288"/>
            <a:ext cx="1280160" cy="237744"/>
          </a:xfrm>
          <a:prstGeom prst="rect">
            <a:avLst/>
          </a:prstGeom>
          <a:solidFill>
            <a:srgbClr val="DC2626"/>
          </a:solidFill>
          <a:ln w="12700">
            <a:solidFill>
              <a:srgbClr val="DC2626"/>
            </a:solidFill>
            <a:prstDash val="solid"/>
          </a:ln>
        </p:spPr>
        <p:txBody>
          <a:bodyPr/>
          <a:lstStyle/>
          <a:p>
            <a:endParaRPr lang="en-US"/>
          </a:p>
        </p:txBody>
      </p:sp>
      <p:sp>
        <p:nvSpPr>
          <p:cNvPr id="27" name="Text 25"/>
          <p:cNvSpPr/>
          <p:nvPr/>
        </p:nvSpPr>
        <p:spPr>
          <a:xfrm>
            <a:off x="4754880" y="3447288"/>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HIGH</a:t>
            </a:r>
            <a:endParaRPr lang="en-US" sz="900" dirty="0"/>
          </a:p>
        </p:txBody>
      </p:sp>
      <p:sp>
        <p:nvSpPr>
          <p:cNvPr id="28" name="Text 26"/>
          <p:cNvSpPr/>
          <p:nvPr/>
        </p:nvSpPr>
        <p:spPr>
          <a:xfrm>
            <a:off x="6537960" y="3419856"/>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Cognitive decline, dopamine signaling, BDNF (3)</a:t>
            </a:r>
            <a:endParaRPr lang="en-US" sz="1100" dirty="0"/>
          </a:p>
        </p:txBody>
      </p:sp>
      <p:sp>
        <p:nvSpPr>
          <p:cNvPr id="29" name="Shape 27"/>
          <p:cNvSpPr/>
          <p:nvPr/>
        </p:nvSpPr>
        <p:spPr>
          <a:xfrm>
            <a:off x="731520" y="3758184"/>
            <a:ext cx="10698480" cy="384048"/>
          </a:xfrm>
          <a:prstGeom prst="rect">
            <a:avLst/>
          </a:prstGeom>
          <a:solidFill>
            <a:srgbClr val="F3F4F6"/>
          </a:solidFill>
          <a:ln w="12700">
            <a:solidFill>
              <a:srgbClr val="F3F4F6"/>
            </a:solidFill>
            <a:prstDash val="solid"/>
          </a:ln>
        </p:spPr>
        <p:txBody>
          <a:bodyPr/>
          <a:lstStyle/>
          <a:p>
            <a:endParaRPr lang="en-US"/>
          </a:p>
        </p:txBody>
      </p:sp>
      <p:sp>
        <p:nvSpPr>
          <p:cNvPr id="30" name="Text 28"/>
          <p:cNvSpPr/>
          <p:nvPr/>
        </p:nvSpPr>
        <p:spPr>
          <a:xfrm>
            <a:off x="868680" y="3803904"/>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4</a:t>
            </a:r>
            <a:endParaRPr lang="en-US" sz="1400" dirty="0"/>
          </a:p>
        </p:txBody>
      </p:sp>
      <p:sp>
        <p:nvSpPr>
          <p:cNvPr id="31" name="Text 29"/>
          <p:cNvSpPr/>
          <p:nvPr/>
        </p:nvSpPr>
        <p:spPr>
          <a:xfrm>
            <a:off x="1508760" y="3803904"/>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Epitalon</a:t>
            </a:r>
            <a:endParaRPr lang="en-US" sz="1300" dirty="0"/>
          </a:p>
        </p:txBody>
      </p:sp>
      <p:sp>
        <p:nvSpPr>
          <p:cNvPr id="32" name="Shape 30"/>
          <p:cNvSpPr/>
          <p:nvPr/>
        </p:nvSpPr>
        <p:spPr>
          <a:xfrm>
            <a:off x="4754880" y="3831336"/>
            <a:ext cx="1280160" cy="237744"/>
          </a:xfrm>
          <a:prstGeom prst="rect">
            <a:avLst/>
          </a:prstGeom>
          <a:solidFill>
            <a:srgbClr val="F59E0B"/>
          </a:solidFill>
          <a:ln w="12700">
            <a:solidFill>
              <a:srgbClr val="F59E0B"/>
            </a:solidFill>
            <a:prstDash val="solid"/>
          </a:ln>
        </p:spPr>
        <p:txBody>
          <a:bodyPr/>
          <a:lstStyle/>
          <a:p>
            <a:endParaRPr lang="en-US"/>
          </a:p>
        </p:txBody>
      </p:sp>
      <p:sp>
        <p:nvSpPr>
          <p:cNvPr id="33" name="Text 31"/>
          <p:cNvSpPr/>
          <p:nvPr/>
        </p:nvSpPr>
        <p:spPr>
          <a:xfrm>
            <a:off x="4754880" y="3831336"/>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MODERATE</a:t>
            </a:r>
            <a:endParaRPr lang="en-US" sz="900" dirty="0"/>
          </a:p>
        </p:txBody>
      </p:sp>
      <p:sp>
        <p:nvSpPr>
          <p:cNvPr id="34" name="Text 32"/>
          <p:cNvSpPr/>
          <p:nvPr/>
        </p:nvSpPr>
        <p:spPr>
          <a:xfrm>
            <a:off x="6537960" y="3803904"/>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Telomerase susceptibility, circadian rhythm (2)</a:t>
            </a:r>
            <a:endParaRPr lang="en-US" sz="1100" dirty="0"/>
          </a:p>
        </p:txBody>
      </p:sp>
      <p:sp>
        <p:nvSpPr>
          <p:cNvPr id="35" name="Shape 33"/>
          <p:cNvSpPr/>
          <p:nvPr/>
        </p:nvSpPr>
        <p:spPr>
          <a:xfrm>
            <a:off x="731520" y="4142232"/>
            <a:ext cx="10698480" cy="384048"/>
          </a:xfrm>
          <a:prstGeom prst="rect">
            <a:avLst/>
          </a:prstGeom>
          <a:solidFill>
            <a:srgbClr val="FFFFFF"/>
          </a:solidFill>
          <a:ln w="12700">
            <a:solidFill>
              <a:srgbClr val="FFFFFF"/>
            </a:solidFill>
            <a:prstDash val="solid"/>
          </a:ln>
        </p:spPr>
        <p:txBody>
          <a:bodyPr/>
          <a:lstStyle/>
          <a:p>
            <a:endParaRPr lang="en-US"/>
          </a:p>
        </p:txBody>
      </p:sp>
      <p:sp>
        <p:nvSpPr>
          <p:cNvPr id="36" name="Text 34"/>
          <p:cNvSpPr/>
          <p:nvPr/>
        </p:nvSpPr>
        <p:spPr>
          <a:xfrm>
            <a:off x="868680" y="4187952"/>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5</a:t>
            </a:r>
            <a:endParaRPr lang="en-US" sz="1400" dirty="0"/>
          </a:p>
        </p:txBody>
      </p:sp>
      <p:sp>
        <p:nvSpPr>
          <p:cNvPr id="37" name="Text 35"/>
          <p:cNvSpPr/>
          <p:nvPr/>
        </p:nvSpPr>
        <p:spPr>
          <a:xfrm>
            <a:off x="1508760" y="4187952"/>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Thymalin</a:t>
            </a:r>
            <a:endParaRPr lang="en-US" sz="1300" dirty="0"/>
          </a:p>
        </p:txBody>
      </p:sp>
      <p:sp>
        <p:nvSpPr>
          <p:cNvPr id="38" name="Shape 36"/>
          <p:cNvSpPr/>
          <p:nvPr/>
        </p:nvSpPr>
        <p:spPr>
          <a:xfrm>
            <a:off x="4754880" y="4215384"/>
            <a:ext cx="1280160" cy="237744"/>
          </a:xfrm>
          <a:prstGeom prst="rect">
            <a:avLst/>
          </a:prstGeom>
          <a:solidFill>
            <a:srgbClr val="F59E0B"/>
          </a:solidFill>
          <a:ln w="12700">
            <a:solidFill>
              <a:srgbClr val="F59E0B"/>
            </a:solidFill>
            <a:prstDash val="solid"/>
          </a:ln>
        </p:spPr>
        <p:txBody>
          <a:bodyPr/>
          <a:lstStyle/>
          <a:p>
            <a:endParaRPr lang="en-US"/>
          </a:p>
        </p:txBody>
      </p:sp>
      <p:sp>
        <p:nvSpPr>
          <p:cNvPr id="39" name="Text 37"/>
          <p:cNvSpPr/>
          <p:nvPr/>
        </p:nvSpPr>
        <p:spPr>
          <a:xfrm>
            <a:off x="4754880" y="4215384"/>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MODERATE</a:t>
            </a:r>
            <a:endParaRPr lang="en-US" sz="900" dirty="0"/>
          </a:p>
        </p:txBody>
      </p:sp>
      <p:sp>
        <p:nvSpPr>
          <p:cNvPr id="40" name="Text 38"/>
          <p:cNvSpPr/>
          <p:nvPr/>
        </p:nvSpPr>
        <p:spPr>
          <a:xfrm>
            <a:off x="6537960" y="4187952"/>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Immune resilience, cellular senescence (2)</a:t>
            </a:r>
            <a:endParaRPr lang="en-US" sz="1100" dirty="0"/>
          </a:p>
        </p:txBody>
      </p:sp>
      <p:sp>
        <p:nvSpPr>
          <p:cNvPr id="41" name="Shape 39"/>
          <p:cNvSpPr/>
          <p:nvPr/>
        </p:nvSpPr>
        <p:spPr>
          <a:xfrm>
            <a:off x="731520" y="4526280"/>
            <a:ext cx="10698480" cy="384048"/>
          </a:xfrm>
          <a:prstGeom prst="rect">
            <a:avLst/>
          </a:prstGeom>
          <a:solidFill>
            <a:srgbClr val="F3F4F6"/>
          </a:solidFill>
          <a:ln w="12700">
            <a:solidFill>
              <a:srgbClr val="F3F4F6"/>
            </a:solidFill>
            <a:prstDash val="solid"/>
          </a:ln>
        </p:spPr>
        <p:txBody>
          <a:bodyPr/>
          <a:lstStyle/>
          <a:p>
            <a:endParaRPr lang="en-US"/>
          </a:p>
        </p:txBody>
      </p:sp>
      <p:sp>
        <p:nvSpPr>
          <p:cNvPr id="42" name="Text 40"/>
          <p:cNvSpPr/>
          <p:nvPr/>
        </p:nvSpPr>
        <p:spPr>
          <a:xfrm>
            <a:off x="868680" y="4572000"/>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6</a:t>
            </a:r>
            <a:endParaRPr lang="en-US" sz="1400" dirty="0"/>
          </a:p>
        </p:txBody>
      </p:sp>
      <p:sp>
        <p:nvSpPr>
          <p:cNvPr id="43" name="Text 41"/>
          <p:cNvSpPr/>
          <p:nvPr/>
        </p:nvSpPr>
        <p:spPr>
          <a:xfrm>
            <a:off x="1508760" y="4572000"/>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BPC-157</a:t>
            </a:r>
            <a:endParaRPr lang="en-US" sz="1300" dirty="0"/>
          </a:p>
        </p:txBody>
      </p:sp>
      <p:sp>
        <p:nvSpPr>
          <p:cNvPr id="44" name="Shape 42"/>
          <p:cNvSpPr/>
          <p:nvPr/>
        </p:nvSpPr>
        <p:spPr>
          <a:xfrm>
            <a:off x="4754880" y="4599432"/>
            <a:ext cx="1280160" cy="237744"/>
          </a:xfrm>
          <a:prstGeom prst="rect">
            <a:avLst/>
          </a:prstGeom>
          <a:solidFill>
            <a:srgbClr val="10B981"/>
          </a:solidFill>
          <a:ln w="12700">
            <a:solidFill>
              <a:srgbClr val="10B981"/>
            </a:solidFill>
            <a:prstDash val="solid"/>
          </a:ln>
        </p:spPr>
        <p:txBody>
          <a:bodyPr/>
          <a:lstStyle/>
          <a:p>
            <a:endParaRPr lang="en-US"/>
          </a:p>
        </p:txBody>
      </p:sp>
      <p:sp>
        <p:nvSpPr>
          <p:cNvPr id="45" name="Text 43"/>
          <p:cNvSpPr/>
          <p:nvPr/>
        </p:nvSpPr>
        <p:spPr>
          <a:xfrm>
            <a:off x="4754880" y="4599432"/>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SUPPORTING</a:t>
            </a:r>
            <a:endParaRPr lang="en-US" sz="900" dirty="0"/>
          </a:p>
        </p:txBody>
      </p:sp>
      <p:sp>
        <p:nvSpPr>
          <p:cNvPr id="46" name="Text 44"/>
          <p:cNvSpPr/>
          <p:nvPr/>
        </p:nvSpPr>
        <p:spPr>
          <a:xfrm>
            <a:off x="6537960" y="4572000"/>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GI integrity (1) — targeted use only</a:t>
            </a:r>
            <a:endParaRPr lang="en-US" sz="1100" dirty="0"/>
          </a:p>
        </p:txBody>
      </p:sp>
      <p:sp>
        <p:nvSpPr>
          <p:cNvPr id="47" name="Shape 45"/>
          <p:cNvSpPr/>
          <p:nvPr/>
        </p:nvSpPr>
        <p:spPr>
          <a:xfrm>
            <a:off x="731520" y="4910328"/>
            <a:ext cx="10698480" cy="384048"/>
          </a:xfrm>
          <a:prstGeom prst="rect">
            <a:avLst/>
          </a:prstGeom>
          <a:solidFill>
            <a:srgbClr val="FFFFFF"/>
          </a:solidFill>
          <a:ln w="12700">
            <a:solidFill>
              <a:srgbClr val="FFFFFF"/>
            </a:solidFill>
            <a:prstDash val="solid"/>
          </a:ln>
        </p:spPr>
        <p:txBody>
          <a:bodyPr/>
          <a:lstStyle/>
          <a:p>
            <a:endParaRPr lang="en-US"/>
          </a:p>
        </p:txBody>
      </p:sp>
      <p:sp>
        <p:nvSpPr>
          <p:cNvPr id="48" name="Text 46"/>
          <p:cNvSpPr/>
          <p:nvPr/>
        </p:nvSpPr>
        <p:spPr>
          <a:xfrm>
            <a:off x="868680" y="4956048"/>
            <a:ext cx="457200" cy="292608"/>
          </a:xfrm>
          <a:prstGeom prst="rect">
            <a:avLst/>
          </a:prstGeom>
          <a:noFill/>
          <a:ln/>
        </p:spPr>
        <p:txBody>
          <a:bodyPr wrap="square" lIns="0" tIns="0" rIns="0" bIns="0" rtlCol="0" anchor="ctr"/>
          <a:lstStyle/>
          <a:p>
            <a:pPr marL="0" indent="0" algn="ctr">
              <a:buNone/>
            </a:pPr>
            <a:r>
              <a:rPr lang="en-US" sz="1400" b="1" dirty="0">
                <a:solidFill>
                  <a:srgbClr val="6B7280"/>
                </a:solidFill>
                <a:latin typeface="Poppins" pitchFamily="34" charset="0"/>
                <a:ea typeface="Poppins" pitchFamily="34" charset="-122"/>
                <a:cs typeface="Poppins" pitchFamily="34" charset="-120"/>
              </a:rPr>
              <a:t>7</a:t>
            </a:r>
            <a:endParaRPr lang="en-US" sz="1400" dirty="0"/>
          </a:p>
        </p:txBody>
      </p:sp>
      <p:sp>
        <p:nvSpPr>
          <p:cNvPr id="49" name="Text 47"/>
          <p:cNvSpPr/>
          <p:nvPr/>
        </p:nvSpPr>
        <p:spPr>
          <a:xfrm>
            <a:off x="1508760" y="4956048"/>
            <a:ext cx="3017520" cy="292608"/>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GHK-Cu</a:t>
            </a:r>
            <a:endParaRPr lang="en-US" sz="1300" dirty="0"/>
          </a:p>
        </p:txBody>
      </p:sp>
      <p:sp>
        <p:nvSpPr>
          <p:cNvPr id="50" name="Shape 48"/>
          <p:cNvSpPr/>
          <p:nvPr/>
        </p:nvSpPr>
        <p:spPr>
          <a:xfrm>
            <a:off x="4754880" y="4983480"/>
            <a:ext cx="1280160" cy="237744"/>
          </a:xfrm>
          <a:prstGeom prst="rect">
            <a:avLst/>
          </a:prstGeom>
          <a:solidFill>
            <a:srgbClr val="10B981"/>
          </a:solidFill>
          <a:ln w="12700">
            <a:solidFill>
              <a:srgbClr val="10B981"/>
            </a:solidFill>
            <a:prstDash val="solid"/>
          </a:ln>
        </p:spPr>
        <p:txBody>
          <a:bodyPr/>
          <a:lstStyle/>
          <a:p>
            <a:endParaRPr lang="en-US"/>
          </a:p>
        </p:txBody>
      </p:sp>
      <p:sp>
        <p:nvSpPr>
          <p:cNvPr id="51" name="Text 49"/>
          <p:cNvSpPr/>
          <p:nvPr/>
        </p:nvSpPr>
        <p:spPr>
          <a:xfrm>
            <a:off x="4754880" y="4983480"/>
            <a:ext cx="1280160" cy="237744"/>
          </a:xfrm>
          <a:prstGeom prst="rect">
            <a:avLst/>
          </a:prstGeom>
          <a:noFill/>
          <a:ln/>
        </p:spPr>
        <p:txBody>
          <a:bodyPr wrap="square" lIns="0" tIns="0" rIns="0" bIns="0" rtlCol="0" anchor="ctr"/>
          <a:lstStyle/>
          <a:p>
            <a:pPr marL="0" indent="0" algn="ctr">
              <a:buNone/>
            </a:pPr>
            <a:r>
              <a:rPr lang="en-US" sz="900" b="1" kern="0" spc="300" dirty="0">
                <a:solidFill>
                  <a:srgbClr val="FFFFFF"/>
                </a:solidFill>
                <a:latin typeface="Poppins" pitchFamily="34" charset="0"/>
                <a:ea typeface="Poppins" pitchFamily="34" charset="-122"/>
                <a:cs typeface="Poppins" pitchFamily="34" charset="-120"/>
              </a:rPr>
              <a:t>SUPPORTING</a:t>
            </a:r>
            <a:endParaRPr lang="en-US" sz="900" dirty="0"/>
          </a:p>
        </p:txBody>
      </p:sp>
      <p:sp>
        <p:nvSpPr>
          <p:cNvPr id="52" name="Text 50"/>
          <p:cNvSpPr/>
          <p:nvPr/>
        </p:nvSpPr>
        <p:spPr>
          <a:xfrm>
            <a:off x="6537960" y="4956048"/>
            <a:ext cx="4846320" cy="292608"/>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Skin and wound healing (1) — adjunct</a:t>
            </a:r>
            <a:endParaRPr lang="en-US" sz="1100" dirty="0"/>
          </a:p>
        </p:txBody>
      </p:sp>
      <p:sp>
        <p:nvSpPr>
          <p:cNvPr id="53" name="Text 51"/>
          <p:cNvSpPr/>
          <p:nvPr/>
        </p:nvSpPr>
        <p:spPr>
          <a:xfrm>
            <a:off x="731520" y="5522976"/>
            <a:ext cx="10698480" cy="640080"/>
          </a:xfrm>
          <a:prstGeom prst="rect">
            <a:avLst/>
          </a:prstGeom>
          <a:noFill/>
          <a:ln/>
        </p:spPr>
        <p:txBody>
          <a:bodyPr wrap="square" lIns="0" tIns="0" rIns="0" bIns="0" rtlCol="0" anchor="ctr"/>
          <a:lstStyle/>
          <a:p>
            <a:pPr marL="0" indent="0">
              <a:buNone/>
            </a:pPr>
            <a:r>
              <a:rPr lang="en-US" sz="1200" i="1" dirty="0">
                <a:solidFill>
                  <a:srgbClr val="1F2937"/>
                </a:solidFill>
                <a:latin typeface="Poppins" pitchFamily="34" charset="0"/>
                <a:ea typeface="Poppins" pitchFamily="34" charset="-122"/>
                <a:cs typeface="Poppins" pitchFamily="34" charset="-120"/>
              </a:rPr>
              <a:t>Polygenic relevance = how many pathways flagged in this patient that each agent addresses. The ranking is patient-specific. Two patients with different SNP profiles get different orderings.</a:t>
            </a:r>
            <a:endParaRPr lang="en-US" sz="1200" dirty="0"/>
          </a:p>
        </p:txBody>
      </p:sp>
      <p:sp>
        <p:nvSpPr>
          <p:cNvPr id="54" name="Text 52"/>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8 / 14</a:t>
            </a:r>
            <a:endParaRPr lang="en-US" sz="900" dirty="0"/>
          </a:p>
        </p:txBody>
      </p:sp>
      <p:sp>
        <p:nvSpPr>
          <p:cNvPr id="56" name="Text 18">
            <a:extLst>
              <a:ext uri="{FF2B5EF4-FFF2-40B4-BE49-F238E27FC236}">
                <a16:creationId xmlns:a16="http://schemas.microsoft.com/office/drawing/2014/main" id="{79133770-FD58-E824-B64C-FF504A8A48E4}"/>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INSIDE THE REPORT (4 OF 4)</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Every recommendation pairs with a lab path.</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Order, dose, verify, adjust. </a:t>
            </a:r>
            <a:endParaRPr lang="en-US" sz="1400" dirty="0"/>
          </a:p>
        </p:txBody>
      </p:sp>
      <p:sp>
        <p:nvSpPr>
          <p:cNvPr id="6" name="Shape 4"/>
          <p:cNvSpPr/>
          <p:nvPr/>
        </p:nvSpPr>
        <p:spPr>
          <a:xfrm>
            <a:off x="411480" y="2194560"/>
            <a:ext cx="3657600" cy="3291840"/>
          </a:xfrm>
          <a:prstGeom prst="rect">
            <a:avLst/>
          </a:prstGeom>
          <a:solidFill>
            <a:srgbClr val="FFFFFF"/>
          </a:solidFill>
          <a:ln w="12700">
            <a:solidFill>
              <a:srgbClr val="1E3A8A"/>
            </a:solidFill>
            <a:prstDash val="solid"/>
          </a:ln>
        </p:spPr>
        <p:txBody>
          <a:bodyPr/>
          <a:lstStyle/>
          <a:p>
            <a:endParaRPr lang="en-US"/>
          </a:p>
        </p:txBody>
      </p:sp>
      <p:sp>
        <p:nvSpPr>
          <p:cNvPr id="7" name="Shape 5"/>
          <p:cNvSpPr/>
          <p:nvPr/>
        </p:nvSpPr>
        <p:spPr>
          <a:xfrm>
            <a:off x="411480" y="2194560"/>
            <a:ext cx="3657600" cy="457200"/>
          </a:xfrm>
          <a:prstGeom prst="rect">
            <a:avLst/>
          </a:prstGeom>
          <a:solidFill>
            <a:srgbClr val="1E3A8A"/>
          </a:solidFill>
          <a:ln w="12700">
            <a:solidFill>
              <a:srgbClr val="1E3A8A"/>
            </a:solidFill>
            <a:prstDash val="solid"/>
          </a:ln>
        </p:spPr>
        <p:txBody>
          <a:bodyPr/>
          <a:lstStyle/>
          <a:p>
            <a:endParaRPr lang="en-US"/>
          </a:p>
        </p:txBody>
      </p:sp>
      <p:sp>
        <p:nvSpPr>
          <p:cNvPr id="9" name="Text 6"/>
          <p:cNvSpPr/>
          <p:nvPr/>
        </p:nvSpPr>
        <p:spPr>
          <a:xfrm>
            <a:off x="807442" y="2286000"/>
            <a:ext cx="2880360" cy="274320"/>
          </a:xfrm>
          <a:prstGeom prst="rect">
            <a:avLst/>
          </a:prstGeom>
          <a:noFill/>
          <a:ln/>
        </p:spPr>
        <p:txBody>
          <a:bodyPr wrap="square" lIns="0" tIns="0" rIns="0" bIns="0" rtlCol="0" anchor="ctr"/>
          <a:lstStyle/>
          <a:p>
            <a:pPr marL="0" indent="0" algn="ctr">
              <a:buNone/>
            </a:pPr>
            <a:r>
              <a:rPr lang="en-US" sz="1300" b="1" dirty="0">
                <a:solidFill>
                  <a:srgbClr val="FFFFFF"/>
                </a:solidFill>
                <a:latin typeface="Poppins" pitchFamily="34" charset="0"/>
                <a:ea typeface="Poppins" pitchFamily="34" charset="-122"/>
                <a:cs typeface="Poppins" pitchFamily="34" charset="-120"/>
              </a:rPr>
              <a:t>Suggested labs to order</a:t>
            </a:r>
            <a:endParaRPr lang="en-US" sz="1300" dirty="0"/>
          </a:p>
        </p:txBody>
      </p:sp>
      <p:sp>
        <p:nvSpPr>
          <p:cNvPr id="10" name="Text 7"/>
          <p:cNvSpPr/>
          <p:nvPr/>
        </p:nvSpPr>
        <p:spPr>
          <a:xfrm>
            <a:off x="685800" y="2834640"/>
            <a:ext cx="3108960" cy="246888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ApoB</a:t>
            </a:r>
            <a:endParaRPr lang="en-US" sz="1200" dirty="0"/>
          </a:p>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Lp(a)</a:t>
            </a:r>
            <a:endParaRPr lang="en-US" sz="1200" dirty="0"/>
          </a:p>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Advanced lipid panel (NMR)</a:t>
            </a:r>
            <a:endParaRPr lang="en-US" sz="1200" dirty="0"/>
          </a:p>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hsCRP</a:t>
            </a:r>
            <a:endParaRPr lang="en-US" sz="1200" dirty="0"/>
          </a:p>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Coronary calcium score</a:t>
            </a:r>
            <a:endParaRPr lang="en-US" sz="1200" dirty="0"/>
          </a:p>
        </p:txBody>
      </p:sp>
      <p:sp>
        <p:nvSpPr>
          <p:cNvPr id="11" name="Shape 8"/>
          <p:cNvSpPr/>
          <p:nvPr/>
        </p:nvSpPr>
        <p:spPr>
          <a:xfrm>
            <a:off x="4251960" y="2194560"/>
            <a:ext cx="3657600" cy="3291840"/>
          </a:xfrm>
          <a:prstGeom prst="rect">
            <a:avLst/>
          </a:prstGeom>
          <a:solidFill>
            <a:srgbClr val="FFFFFF"/>
          </a:solidFill>
          <a:ln w="12700">
            <a:solidFill>
              <a:srgbClr val="1E3A8A"/>
            </a:solidFill>
            <a:prstDash val="solid"/>
          </a:ln>
        </p:spPr>
        <p:txBody>
          <a:bodyPr/>
          <a:lstStyle/>
          <a:p>
            <a:endParaRPr lang="en-US"/>
          </a:p>
        </p:txBody>
      </p:sp>
      <p:sp>
        <p:nvSpPr>
          <p:cNvPr id="12" name="Shape 9"/>
          <p:cNvSpPr/>
          <p:nvPr/>
        </p:nvSpPr>
        <p:spPr>
          <a:xfrm>
            <a:off x="4251960" y="2194560"/>
            <a:ext cx="3657600" cy="457200"/>
          </a:xfrm>
          <a:prstGeom prst="rect">
            <a:avLst/>
          </a:prstGeom>
          <a:solidFill>
            <a:srgbClr val="1E3A8A"/>
          </a:solidFill>
          <a:ln w="12700">
            <a:solidFill>
              <a:srgbClr val="1E3A8A"/>
            </a:solidFill>
            <a:prstDash val="solid"/>
          </a:ln>
        </p:spPr>
        <p:txBody>
          <a:bodyPr/>
          <a:lstStyle/>
          <a:p>
            <a:endParaRPr lang="en-US"/>
          </a:p>
        </p:txBody>
      </p:sp>
      <p:sp>
        <p:nvSpPr>
          <p:cNvPr id="14" name="Text 10"/>
          <p:cNvSpPr/>
          <p:nvPr/>
        </p:nvSpPr>
        <p:spPr>
          <a:xfrm>
            <a:off x="4647922" y="2286000"/>
            <a:ext cx="2880360" cy="274320"/>
          </a:xfrm>
          <a:prstGeom prst="rect">
            <a:avLst/>
          </a:prstGeom>
          <a:noFill/>
          <a:ln/>
        </p:spPr>
        <p:txBody>
          <a:bodyPr wrap="square" lIns="0" tIns="0" rIns="0" bIns="0" rtlCol="0" anchor="ctr"/>
          <a:lstStyle/>
          <a:p>
            <a:pPr marL="0" indent="0" algn="ctr">
              <a:buNone/>
            </a:pPr>
            <a:r>
              <a:rPr lang="en-US" sz="1300" b="1" dirty="0">
                <a:solidFill>
                  <a:srgbClr val="FFFFFF"/>
                </a:solidFill>
                <a:latin typeface="Poppins" pitchFamily="34" charset="0"/>
                <a:ea typeface="Poppins" pitchFamily="34" charset="-122"/>
                <a:cs typeface="Poppins" pitchFamily="34" charset="-120"/>
              </a:rPr>
              <a:t>Expected if active</a:t>
            </a:r>
            <a:endParaRPr lang="en-US" sz="1300" dirty="0"/>
          </a:p>
        </p:txBody>
      </p:sp>
      <p:sp>
        <p:nvSpPr>
          <p:cNvPr id="15" name="Text 11"/>
          <p:cNvSpPr/>
          <p:nvPr/>
        </p:nvSpPr>
        <p:spPr>
          <a:xfrm>
            <a:off x="4526280" y="2834640"/>
            <a:ext cx="3108960" cy="246888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Elevated ApoB with high Lp(a) confirms genetic cardiovascular risk beyond standard LDL</a:t>
            </a:r>
            <a:endParaRPr lang="en-US" sz="1200" dirty="0"/>
          </a:p>
        </p:txBody>
      </p:sp>
      <p:sp>
        <p:nvSpPr>
          <p:cNvPr id="16" name="Shape 12"/>
          <p:cNvSpPr/>
          <p:nvPr/>
        </p:nvSpPr>
        <p:spPr>
          <a:xfrm>
            <a:off x="8092440" y="2194560"/>
            <a:ext cx="3657600" cy="3291840"/>
          </a:xfrm>
          <a:prstGeom prst="rect">
            <a:avLst/>
          </a:prstGeom>
          <a:solidFill>
            <a:srgbClr val="FFFFFF"/>
          </a:solidFill>
          <a:ln w="12700">
            <a:solidFill>
              <a:srgbClr val="1E3A8A"/>
            </a:solidFill>
            <a:prstDash val="solid"/>
          </a:ln>
        </p:spPr>
        <p:txBody>
          <a:bodyPr/>
          <a:lstStyle/>
          <a:p>
            <a:endParaRPr lang="en-US"/>
          </a:p>
        </p:txBody>
      </p:sp>
      <p:sp>
        <p:nvSpPr>
          <p:cNvPr id="17" name="Shape 13"/>
          <p:cNvSpPr/>
          <p:nvPr/>
        </p:nvSpPr>
        <p:spPr>
          <a:xfrm>
            <a:off x="8092440" y="2194560"/>
            <a:ext cx="3657600" cy="457200"/>
          </a:xfrm>
          <a:prstGeom prst="rect">
            <a:avLst/>
          </a:prstGeom>
          <a:solidFill>
            <a:srgbClr val="1E3A8A"/>
          </a:solidFill>
          <a:ln w="12700">
            <a:solidFill>
              <a:srgbClr val="1E3A8A"/>
            </a:solidFill>
            <a:prstDash val="solid"/>
          </a:ln>
        </p:spPr>
        <p:txBody>
          <a:bodyPr/>
          <a:lstStyle/>
          <a:p>
            <a:endParaRPr lang="en-US"/>
          </a:p>
        </p:txBody>
      </p:sp>
      <p:sp>
        <p:nvSpPr>
          <p:cNvPr id="19" name="Text 14"/>
          <p:cNvSpPr/>
          <p:nvPr/>
        </p:nvSpPr>
        <p:spPr>
          <a:xfrm>
            <a:off x="8488402" y="2286000"/>
            <a:ext cx="2880360" cy="274320"/>
          </a:xfrm>
          <a:prstGeom prst="rect">
            <a:avLst/>
          </a:prstGeom>
          <a:noFill/>
          <a:ln/>
        </p:spPr>
        <p:txBody>
          <a:bodyPr wrap="square" lIns="0" tIns="0" rIns="0" bIns="0" rtlCol="0" anchor="ctr"/>
          <a:lstStyle/>
          <a:p>
            <a:pPr marL="0" indent="0" algn="ctr">
              <a:buNone/>
            </a:pPr>
            <a:r>
              <a:rPr lang="en-US" sz="1300" b="1" dirty="0">
                <a:solidFill>
                  <a:srgbClr val="FFFFFF"/>
                </a:solidFill>
                <a:latin typeface="Poppins" pitchFamily="34" charset="0"/>
                <a:ea typeface="Poppins" pitchFamily="34" charset="-122"/>
                <a:cs typeface="Poppins" pitchFamily="34" charset="-120"/>
              </a:rPr>
              <a:t>Action threshold</a:t>
            </a:r>
            <a:endParaRPr lang="en-US" sz="1300" dirty="0"/>
          </a:p>
        </p:txBody>
      </p:sp>
      <p:sp>
        <p:nvSpPr>
          <p:cNvPr id="20" name="Text 15"/>
          <p:cNvSpPr/>
          <p:nvPr/>
        </p:nvSpPr>
        <p:spPr>
          <a:xfrm>
            <a:off x="8366760" y="2834640"/>
            <a:ext cx="3108960" cy="2468880"/>
          </a:xfrm>
          <a:prstGeom prst="rect">
            <a:avLst/>
          </a:prstGeom>
          <a:noFill/>
          <a:ln/>
        </p:spPr>
        <p:txBody>
          <a:bodyPr wrap="square" lIns="0" tIns="0" rIns="0" bIns="0" rtlCol="0" anchor="t"/>
          <a:lstStyle/>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ApoB greater than 90 mg/dL</a:t>
            </a:r>
            <a:endParaRPr lang="en-US" sz="1200" dirty="0"/>
          </a:p>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or Lp(a) greater than 50 nmol/L</a:t>
            </a:r>
            <a:endParaRPr lang="en-US" sz="1200" dirty="0"/>
          </a:p>
          <a:p>
            <a:pPr marL="342900" indent="-342900">
              <a:spcAft>
                <a:spcPts val="600"/>
              </a:spcAft>
              <a:buSzPct val="100000"/>
              <a:buChar char="●"/>
            </a:pPr>
            <a:r>
              <a:rPr lang="en-US" sz="1200" dirty="0">
                <a:solidFill>
                  <a:srgbClr val="1F2937"/>
                </a:solidFill>
                <a:latin typeface="Poppins" pitchFamily="34" charset="0"/>
                <a:ea typeface="Poppins" pitchFamily="34" charset="-122"/>
                <a:cs typeface="Poppins" pitchFamily="34" charset="-120"/>
              </a:rPr>
              <a:t>with APOE4 confirms high-risk profile and supports earlier peptide intervention</a:t>
            </a:r>
            <a:endParaRPr lang="en-US" sz="1200" dirty="0"/>
          </a:p>
        </p:txBody>
      </p:sp>
      <p:sp>
        <p:nvSpPr>
          <p:cNvPr id="23" name="Text 18"/>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9 / 14</a:t>
            </a:r>
            <a:endParaRPr lang="en-US" sz="900" dirty="0"/>
          </a:p>
        </p:txBody>
      </p:sp>
      <p:sp>
        <p:nvSpPr>
          <p:cNvPr id="27" name="Text 18">
            <a:extLst>
              <a:ext uri="{FF2B5EF4-FFF2-40B4-BE49-F238E27FC236}">
                <a16:creationId xmlns:a16="http://schemas.microsoft.com/office/drawing/2014/main" id="{10DE850A-D25F-E394-FA81-78C157BF9813}"/>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WHY PATIENTS STAY</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Three patients. Three different protocols. Same clinic.</a:t>
            </a:r>
            <a:endParaRPr lang="en-US" sz="3200" dirty="0"/>
          </a:p>
        </p:txBody>
      </p:sp>
      <p:sp>
        <p:nvSpPr>
          <p:cNvPr id="5" name="Text 3"/>
          <p:cNvSpPr/>
          <p:nvPr/>
        </p:nvSpPr>
        <p:spPr>
          <a:xfrm>
            <a:off x="457200" y="1325880"/>
            <a:ext cx="11247120" cy="365760"/>
          </a:xfrm>
          <a:prstGeom prst="rect">
            <a:avLst/>
          </a:prstGeom>
          <a:noFill/>
          <a:ln/>
        </p:spPr>
        <p:txBody>
          <a:bodyPr wrap="square" lIns="0" tIns="0" rIns="0" bIns="0" rtlCol="0" anchor="ctr"/>
          <a:lstStyle/>
          <a:p>
            <a:pPr marL="0" indent="0">
              <a:buNone/>
            </a:pPr>
            <a:r>
              <a:rPr lang="en-US" sz="1400" i="1" dirty="0">
                <a:solidFill>
                  <a:srgbClr val="6B7280"/>
                </a:solidFill>
                <a:latin typeface="Poppins" pitchFamily="34" charset="0"/>
                <a:ea typeface="Poppins" pitchFamily="34" charset="-122"/>
                <a:cs typeface="Poppins" pitchFamily="34" charset="-120"/>
              </a:rPr>
              <a:t>What genetic precision means for your retention and reputation.</a:t>
            </a:r>
            <a:endParaRPr lang="en-US" sz="1400" dirty="0"/>
          </a:p>
        </p:txBody>
      </p:sp>
      <p:sp>
        <p:nvSpPr>
          <p:cNvPr id="6" name="Shape 4"/>
          <p:cNvSpPr/>
          <p:nvPr/>
        </p:nvSpPr>
        <p:spPr>
          <a:xfrm>
            <a:off x="411480" y="2194560"/>
            <a:ext cx="3657600" cy="3383280"/>
          </a:xfrm>
          <a:prstGeom prst="rect">
            <a:avLst/>
          </a:prstGeom>
          <a:solidFill>
            <a:srgbClr val="F3F4F6"/>
          </a:solidFill>
          <a:ln w="12700">
            <a:solidFill>
              <a:srgbClr val="F3F4F6"/>
            </a:solidFill>
            <a:prstDash val="solid"/>
          </a:ln>
        </p:spPr>
        <p:txBody>
          <a:bodyPr/>
          <a:lstStyle/>
          <a:p>
            <a:endParaRPr lang="en-US"/>
          </a:p>
        </p:txBody>
      </p:sp>
      <p:sp>
        <p:nvSpPr>
          <p:cNvPr id="7" name="Shape 5"/>
          <p:cNvSpPr/>
          <p:nvPr/>
        </p:nvSpPr>
        <p:spPr>
          <a:xfrm>
            <a:off x="411480" y="2194560"/>
            <a:ext cx="73152" cy="3383280"/>
          </a:xfrm>
          <a:prstGeom prst="rect">
            <a:avLst/>
          </a:prstGeom>
          <a:solidFill>
            <a:srgbClr val="00E5FF"/>
          </a:solidFill>
          <a:ln w="12700">
            <a:solidFill>
              <a:srgbClr val="00E5FF"/>
            </a:solidFill>
            <a:prstDash val="solid"/>
          </a:ln>
        </p:spPr>
        <p:txBody>
          <a:bodyPr/>
          <a:lstStyle/>
          <a:p>
            <a:endParaRPr lang="en-US"/>
          </a:p>
        </p:txBody>
      </p:sp>
      <p:sp>
        <p:nvSpPr>
          <p:cNvPr id="8" name="Text 6"/>
          <p:cNvSpPr/>
          <p:nvPr/>
        </p:nvSpPr>
        <p:spPr>
          <a:xfrm>
            <a:off x="685800" y="2423160"/>
            <a:ext cx="3200400" cy="320040"/>
          </a:xfrm>
          <a:prstGeom prst="rect">
            <a:avLst/>
          </a:prstGeom>
          <a:noFill/>
          <a:ln/>
        </p:spPr>
        <p:txBody>
          <a:bodyPr wrap="square" lIns="0" tIns="0" rIns="0" bIns="0" rtlCol="0" anchor="ctr"/>
          <a:lstStyle/>
          <a:p>
            <a:pPr marL="0" indent="0">
              <a:buNone/>
            </a:pPr>
            <a:r>
              <a:rPr lang="en-US" sz="1600" b="1" dirty="0">
                <a:solidFill>
                  <a:srgbClr val="1E3A8A"/>
                </a:solidFill>
                <a:latin typeface="Poppins" pitchFamily="34" charset="0"/>
                <a:ea typeface="Poppins" pitchFamily="34" charset="-122"/>
                <a:cs typeface="Poppins" pitchFamily="34" charset="-120"/>
              </a:rPr>
              <a:t>Patient A</a:t>
            </a:r>
            <a:endParaRPr lang="en-US" sz="1600" dirty="0"/>
          </a:p>
        </p:txBody>
      </p:sp>
      <p:sp>
        <p:nvSpPr>
          <p:cNvPr id="9" name="Text 7"/>
          <p:cNvSpPr/>
          <p:nvPr/>
        </p:nvSpPr>
        <p:spPr>
          <a:xfrm>
            <a:off x="685800" y="2743200"/>
            <a:ext cx="3200400" cy="274320"/>
          </a:xfrm>
          <a:prstGeom prst="rect">
            <a:avLst/>
          </a:prstGeom>
          <a:noFill/>
          <a:ln/>
        </p:spPr>
        <p:txBody>
          <a:bodyPr wrap="square" lIns="0" tIns="0" rIns="0" bIns="0" rtlCol="0" anchor="ctr"/>
          <a:lstStyle/>
          <a:p>
            <a:pPr marL="0" indent="0">
              <a:buNone/>
            </a:pPr>
            <a:r>
              <a:rPr lang="en-US" sz="1100" i="1" dirty="0">
                <a:solidFill>
                  <a:srgbClr val="6B7280"/>
                </a:solidFill>
                <a:latin typeface="Poppins" pitchFamily="34" charset="0"/>
                <a:ea typeface="Poppins" pitchFamily="34" charset="-122"/>
                <a:cs typeface="Poppins" pitchFamily="34" charset="-120"/>
              </a:rPr>
              <a:t>52F, longevity client</a:t>
            </a:r>
            <a:endParaRPr lang="en-US" sz="1100" dirty="0"/>
          </a:p>
        </p:txBody>
      </p:sp>
      <p:sp>
        <p:nvSpPr>
          <p:cNvPr id="10" name="Text 8"/>
          <p:cNvSpPr/>
          <p:nvPr/>
        </p:nvSpPr>
        <p:spPr>
          <a:xfrm>
            <a:off x="685800" y="315468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GENETIC FLAGS</a:t>
            </a:r>
            <a:endParaRPr lang="en-US" sz="900" dirty="0"/>
          </a:p>
        </p:txBody>
      </p:sp>
      <p:sp>
        <p:nvSpPr>
          <p:cNvPr id="11" name="Text 9"/>
          <p:cNvSpPr/>
          <p:nvPr/>
        </p:nvSpPr>
        <p:spPr>
          <a:xfrm>
            <a:off x="685800" y="3383280"/>
            <a:ext cx="3200400" cy="365760"/>
          </a:xfrm>
          <a:prstGeom prst="rect">
            <a:avLst/>
          </a:prstGeom>
          <a:noFill/>
          <a:ln/>
        </p:spPr>
        <p:txBody>
          <a:bodyPr wrap="square" lIns="0" tIns="0" rIns="0" bIns="0" rtlCol="0" anchor="ctr"/>
          <a:lstStyle/>
          <a:p>
            <a:pPr marL="0" indent="0">
              <a:buNone/>
            </a:pPr>
            <a:r>
              <a:rPr lang="en-US" sz="1100" dirty="0">
                <a:solidFill>
                  <a:srgbClr val="1F2937"/>
                </a:solidFill>
                <a:latin typeface="Consolas" pitchFamily="34" charset="0"/>
                <a:ea typeface="Consolas" pitchFamily="34" charset="-122"/>
                <a:cs typeface="Consolas" pitchFamily="34" charset="-120"/>
              </a:rPr>
              <a:t>APOE e4 / e3, low telomerase</a:t>
            </a:r>
            <a:endParaRPr lang="en-US" sz="1100" dirty="0"/>
          </a:p>
        </p:txBody>
      </p:sp>
      <p:sp>
        <p:nvSpPr>
          <p:cNvPr id="12" name="Text 10"/>
          <p:cNvSpPr/>
          <p:nvPr/>
        </p:nvSpPr>
        <p:spPr>
          <a:xfrm>
            <a:off x="685800" y="388620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TARGETED PROTOCOL</a:t>
            </a:r>
            <a:endParaRPr lang="en-US" sz="900" dirty="0"/>
          </a:p>
        </p:txBody>
      </p:sp>
      <p:sp>
        <p:nvSpPr>
          <p:cNvPr id="13" name="Text 11"/>
          <p:cNvSpPr/>
          <p:nvPr/>
        </p:nvSpPr>
        <p:spPr>
          <a:xfrm>
            <a:off x="685800" y="4114800"/>
            <a:ext cx="3200400" cy="365760"/>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Cerebrolysin + Epitalon</a:t>
            </a:r>
            <a:endParaRPr lang="en-US" sz="1300" dirty="0"/>
          </a:p>
        </p:txBody>
      </p:sp>
      <p:sp>
        <p:nvSpPr>
          <p:cNvPr id="14" name="Text 12"/>
          <p:cNvSpPr/>
          <p:nvPr/>
        </p:nvSpPr>
        <p:spPr>
          <a:xfrm>
            <a:off x="685800" y="461772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OUTCOME</a:t>
            </a:r>
            <a:endParaRPr lang="en-US" sz="900" dirty="0"/>
          </a:p>
        </p:txBody>
      </p:sp>
      <p:sp>
        <p:nvSpPr>
          <p:cNvPr id="15" name="Text 13"/>
          <p:cNvSpPr/>
          <p:nvPr/>
        </p:nvSpPr>
        <p:spPr>
          <a:xfrm>
            <a:off x="685800" y="4846320"/>
            <a:ext cx="3200400" cy="640080"/>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Cognitive baseline maintained at 24-month checkpoint. Family referral.</a:t>
            </a:r>
            <a:endParaRPr lang="en-US" sz="1100" dirty="0"/>
          </a:p>
        </p:txBody>
      </p:sp>
      <p:sp>
        <p:nvSpPr>
          <p:cNvPr id="16" name="Shape 14"/>
          <p:cNvSpPr/>
          <p:nvPr/>
        </p:nvSpPr>
        <p:spPr>
          <a:xfrm>
            <a:off x="4251960" y="2194560"/>
            <a:ext cx="3657600" cy="3383280"/>
          </a:xfrm>
          <a:prstGeom prst="rect">
            <a:avLst/>
          </a:prstGeom>
          <a:solidFill>
            <a:srgbClr val="F3F4F6"/>
          </a:solidFill>
          <a:ln w="12700">
            <a:solidFill>
              <a:srgbClr val="F3F4F6"/>
            </a:solidFill>
            <a:prstDash val="solid"/>
          </a:ln>
        </p:spPr>
        <p:txBody>
          <a:bodyPr/>
          <a:lstStyle/>
          <a:p>
            <a:endParaRPr lang="en-US"/>
          </a:p>
        </p:txBody>
      </p:sp>
      <p:sp>
        <p:nvSpPr>
          <p:cNvPr id="17" name="Shape 15"/>
          <p:cNvSpPr/>
          <p:nvPr/>
        </p:nvSpPr>
        <p:spPr>
          <a:xfrm>
            <a:off x="4251960" y="2194560"/>
            <a:ext cx="73152" cy="3383280"/>
          </a:xfrm>
          <a:prstGeom prst="rect">
            <a:avLst/>
          </a:prstGeom>
          <a:solidFill>
            <a:srgbClr val="00E5FF"/>
          </a:solidFill>
          <a:ln w="12700">
            <a:solidFill>
              <a:srgbClr val="00E5FF"/>
            </a:solidFill>
            <a:prstDash val="solid"/>
          </a:ln>
        </p:spPr>
        <p:txBody>
          <a:bodyPr/>
          <a:lstStyle/>
          <a:p>
            <a:endParaRPr lang="en-US"/>
          </a:p>
        </p:txBody>
      </p:sp>
      <p:sp>
        <p:nvSpPr>
          <p:cNvPr id="18" name="Text 16"/>
          <p:cNvSpPr/>
          <p:nvPr/>
        </p:nvSpPr>
        <p:spPr>
          <a:xfrm>
            <a:off x="4526280" y="2423160"/>
            <a:ext cx="3200400" cy="320040"/>
          </a:xfrm>
          <a:prstGeom prst="rect">
            <a:avLst/>
          </a:prstGeom>
          <a:noFill/>
          <a:ln/>
        </p:spPr>
        <p:txBody>
          <a:bodyPr wrap="square" lIns="0" tIns="0" rIns="0" bIns="0" rtlCol="0" anchor="ctr"/>
          <a:lstStyle/>
          <a:p>
            <a:pPr marL="0" indent="0">
              <a:buNone/>
            </a:pPr>
            <a:r>
              <a:rPr lang="en-US" sz="1600" b="1" dirty="0">
                <a:solidFill>
                  <a:srgbClr val="1E3A8A"/>
                </a:solidFill>
                <a:latin typeface="Poppins" pitchFamily="34" charset="0"/>
                <a:ea typeface="Poppins" pitchFamily="34" charset="-122"/>
                <a:cs typeface="Poppins" pitchFamily="34" charset="-120"/>
              </a:rPr>
              <a:t>Patient B</a:t>
            </a:r>
            <a:endParaRPr lang="en-US" sz="1600" dirty="0"/>
          </a:p>
        </p:txBody>
      </p:sp>
      <p:sp>
        <p:nvSpPr>
          <p:cNvPr id="19" name="Text 17"/>
          <p:cNvSpPr/>
          <p:nvPr/>
        </p:nvSpPr>
        <p:spPr>
          <a:xfrm>
            <a:off x="4526280" y="2743200"/>
            <a:ext cx="3200400" cy="274320"/>
          </a:xfrm>
          <a:prstGeom prst="rect">
            <a:avLst/>
          </a:prstGeom>
          <a:noFill/>
          <a:ln/>
        </p:spPr>
        <p:txBody>
          <a:bodyPr wrap="square" lIns="0" tIns="0" rIns="0" bIns="0" rtlCol="0" anchor="ctr"/>
          <a:lstStyle/>
          <a:p>
            <a:pPr marL="0" indent="0">
              <a:buNone/>
            </a:pPr>
            <a:r>
              <a:rPr lang="en-US" sz="1100" i="1" dirty="0">
                <a:solidFill>
                  <a:srgbClr val="6B7280"/>
                </a:solidFill>
                <a:latin typeface="Poppins" pitchFamily="34" charset="0"/>
                <a:ea typeface="Poppins" pitchFamily="34" charset="-122"/>
                <a:cs typeface="Poppins" pitchFamily="34" charset="-120"/>
              </a:rPr>
              <a:t>38M, athlete</a:t>
            </a:r>
            <a:endParaRPr lang="en-US" sz="1100" dirty="0"/>
          </a:p>
        </p:txBody>
      </p:sp>
      <p:sp>
        <p:nvSpPr>
          <p:cNvPr id="20" name="Text 18"/>
          <p:cNvSpPr/>
          <p:nvPr/>
        </p:nvSpPr>
        <p:spPr>
          <a:xfrm>
            <a:off x="4526280" y="315468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GENETIC FLAGS</a:t>
            </a:r>
            <a:endParaRPr lang="en-US" sz="900" dirty="0"/>
          </a:p>
        </p:txBody>
      </p:sp>
      <p:sp>
        <p:nvSpPr>
          <p:cNvPr id="21" name="Text 19"/>
          <p:cNvSpPr/>
          <p:nvPr/>
        </p:nvSpPr>
        <p:spPr>
          <a:xfrm>
            <a:off x="4526280" y="3383280"/>
            <a:ext cx="3200400" cy="365760"/>
          </a:xfrm>
          <a:prstGeom prst="rect">
            <a:avLst/>
          </a:prstGeom>
          <a:noFill/>
          <a:ln/>
        </p:spPr>
        <p:txBody>
          <a:bodyPr wrap="square" lIns="0" tIns="0" rIns="0" bIns="0" rtlCol="0" anchor="ctr"/>
          <a:lstStyle/>
          <a:p>
            <a:pPr marL="0" indent="0">
              <a:buNone/>
            </a:pPr>
            <a:r>
              <a:rPr lang="en-US" sz="1100" dirty="0">
                <a:solidFill>
                  <a:srgbClr val="1F2937"/>
                </a:solidFill>
                <a:latin typeface="Consolas" pitchFamily="34" charset="0"/>
                <a:ea typeface="Consolas" pitchFamily="34" charset="-122"/>
                <a:cs typeface="Consolas" pitchFamily="34" charset="-120"/>
              </a:rPr>
              <a:t>IGF-1 axis intact, MMP-9 elevated</a:t>
            </a:r>
            <a:endParaRPr lang="en-US" sz="1100" dirty="0"/>
          </a:p>
        </p:txBody>
      </p:sp>
      <p:sp>
        <p:nvSpPr>
          <p:cNvPr id="22" name="Text 20"/>
          <p:cNvSpPr/>
          <p:nvPr/>
        </p:nvSpPr>
        <p:spPr>
          <a:xfrm>
            <a:off x="4526280" y="388620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TARGETED PROTOCOL</a:t>
            </a:r>
            <a:endParaRPr lang="en-US" sz="900" dirty="0"/>
          </a:p>
        </p:txBody>
      </p:sp>
      <p:sp>
        <p:nvSpPr>
          <p:cNvPr id="23" name="Text 21"/>
          <p:cNvSpPr/>
          <p:nvPr/>
        </p:nvSpPr>
        <p:spPr>
          <a:xfrm>
            <a:off x="4526280" y="4114800"/>
            <a:ext cx="3200400" cy="365760"/>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TB-500 + BPC-157 stack</a:t>
            </a:r>
            <a:endParaRPr lang="en-US" sz="1300" dirty="0"/>
          </a:p>
        </p:txBody>
      </p:sp>
      <p:sp>
        <p:nvSpPr>
          <p:cNvPr id="24" name="Text 22"/>
          <p:cNvSpPr/>
          <p:nvPr/>
        </p:nvSpPr>
        <p:spPr>
          <a:xfrm>
            <a:off x="4526280" y="461772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OUTCOME</a:t>
            </a:r>
            <a:endParaRPr lang="en-US" sz="900" dirty="0"/>
          </a:p>
        </p:txBody>
      </p:sp>
      <p:sp>
        <p:nvSpPr>
          <p:cNvPr id="25" name="Text 23"/>
          <p:cNvSpPr/>
          <p:nvPr/>
        </p:nvSpPr>
        <p:spPr>
          <a:xfrm>
            <a:off x="4526280" y="4846320"/>
            <a:ext cx="3200400" cy="640080"/>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Faster recovery, returned for two repeat panels. Practice referral source.</a:t>
            </a:r>
            <a:endParaRPr lang="en-US" sz="1100" dirty="0"/>
          </a:p>
        </p:txBody>
      </p:sp>
      <p:sp>
        <p:nvSpPr>
          <p:cNvPr id="26" name="Shape 24"/>
          <p:cNvSpPr/>
          <p:nvPr/>
        </p:nvSpPr>
        <p:spPr>
          <a:xfrm>
            <a:off x="8092440" y="2194560"/>
            <a:ext cx="3657600" cy="3383280"/>
          </a:xfrm>
          <a:prstGeom prst="rect">
            <a:avLst/>
          </a:prstGeom>
          <a:solidFill>
            <a:srgbClr val="F3F4F6"/>
          </a:solidFill>
          <a:ln w="12700">
            <a:solidFill>
              <a:srgbClr val="F3F4F6"/>
            </a:solidFill>
            <a:prstDash val="solid"/>
          </a:ln>
        </p:spPr>
        <p:txBody>
          <a:bodyPr/>
          <a:lstStyle/>
          <a:p>
            <a:endParaRPr lang="en-US"/>
          </a:p>
        </p:txBody>
      </p:sp>
      <p:sp>
        <p:nvSpPr>
          <p:cNvPr id="27" name="Shape 25"/>
          <p:cNvSpPr/>
          <p:nvPr/>
        </p:nvSpPr>
        <p:spPr>
          <a:xfrm>
            <a:off x="8092440" y="2194560"/>
            <a:ext cx="73152" cy="3383280"/>
          </a:xfrm>
          <a:prstGeom prst="rect">
            <a:avLst/>
          </a:prstGeom>
          <a:solidFill>
            <a:srgbClr val="00E5FF"/>
          </a:solidFill>
          <a:ln w="12700">
            <a:solidFill>
              <a:srgbClr val="00E5FF"/>
            </a:solidFill>
            <a:prstDash val="solid"/>
          </a:ln>
        </p:spPr>
        <p:txBody>
          <a:bodyPr/>
          <a:lstStyle/>
          <a:p>
            <a:endParaRPr lang="en-US"/>
          </a:p>
        </p:txBody>
      </p:sp>
      <p:sp>
        <p:nvSpPr>
          <p:cNvPr id="28" name="Text 26"/>
          <p:cNvSpPr/>
          <p:nvPr/>
        </p:nvSpPr>
        <p:spPr>
          <a:xfrm>
            <a:off x="8366760" y="2423160"/>
            <a:ext cx="3200400" cy="320040"/>
          </a:xfrm>
          <a:prstGeom prst="rect">
            <a:avLst/>
          </a:prstGeom>
          <a:noFill/>
          <a:ln/>
        </p:spPr>
        <p:txBody>
          <a:bodyPr wrap="square" lIns="0" tIns="0" rIns="0" bIns="0" rtlCol="0" anchor="ctr"/>
          <a:lstStyle/>
          <a:p>
            <a:pPr marL="0" indent="0">
              <a:buNone/>
            </a:pPr>
            <a:r>
              <a:rPr lang="en-US" sz="1600" b="1" dirty="0">
                <a:solidFill>
                  <a:srgbClr val="1E3A8A"/>
                </a:solidFill>
                <a:latin typeface="Poppins" pitchFamily="34" charset="0"/>
                <a:ea typeface="Poppins" pitchFamily="34" charset="-122"/>
                <a:cs typeface="Poppins" pitchFamily="34" charset="-120"/>
              </a:rPr>
              <a:t>Patient C</a:t>
            </a:r>
            <a:endParaRPr lang="en-US" sz="1600" dirty="0"/>
          </a:p>
        </p:txBody>
      </p:sp>
      <p:sp>
        <p:nvSpPr>
          <p:cNvPr id="29" name="Text 27"/>
          <p:cNvSpPr/>
          <p:nvPr/>
        </p:nvSpPr>
        <p:spPr>
          <a:xfrm>
            <a:off x="8366760" y="2743200"/>
            <a:ext cx="3200400" cy="274320"/>
          </a:xfrm>
          <a:prstGeom prst="rect">
            <a:avLst/>
          </a:prstGeom>
          <a:noFill/>
          <a:ln/>
        </p:spPr>
        <p:txBody>
          <a:bodyPr wrap="square" lIns="0" tIns="0" rIns="0" bIns="0" rtlCol="0" anchor="ctr"/>
          <a:lstStyle/>
          <a:p>
            <a:pPr marL="0" indent="0">
              <a:buNone/>
            </a:pPr>
            <a:r>
              <a:rPr lang="en-US" sz="1100" i="1" dirty="0">
                <a:solidFill>
                  <a:srgbClr val="6B7280"/>
                </a:solidFill>
                <a:latin typeface="Poppins" pitchFamily="34" charset="0"/>
                <a:ea typeface="Poppins" pitchFamily="34" charset="-122"/>
                <a:cs typeface="Poppins" pitchFamily="34" charset="-120"/>
              </a:rPr>
              <a:t>47F, hormonal optimization</a:t>
            </a:r>
            <a:endParaRPr lang="en-US" sz="1100" dirty="0"/>
          </a:p>
        </p:txBody>
      </p:sp>
      <p:sp>
        <p:nvSpPr>
          <p:cNvPr id="30" name="Text 28"/>
          <p:cNvSpPr/>
          <p:nvPr/>
        </p:nvSpPr>
        <p:spPr>
          <a:xfrm>
            <a:off x="8366760" y="315468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GENETIC FLAGS</a:t>
            </a:r>
            <a:endParaRPr lang="en-US" sz="900" dirty="0"/>
          </a:p>
        </p:txBody>
      </p:sp>
      <p:sp>
        <p:nvSpPr>
          <p:cNvPr id="31" name="Text 29"/>
          <p:cNvSpPr/>
          <p:nvPr/>
        </p:nvSpPr>
        <p:spPr>
          <a:xfrm>
            <a:off x="8366760" y="3383280"/>
            <a:ext cx="3200400" cy="365760"/>
          </a:xfrm>
          <a:prstGeom prst="rect">
            <a:avLst/>
          </a:prstGeom>
          <a:noFill/>
          <a:ln/>
        </p:spPr>
        <p:txBody>
          <a:bodyPr wrap="square" lIns="0" tIns="0" rIns="0" bIns="0" rtlCol="0" anchor="ctr"/>
          <a:lstStyle/>
          <a:p>
            <a:pPr marL="0" indent="0">
              <a:buNone/>
            </a:pPr>
            <a:r>
              <a:rPr lang="en-US" sz="1100" dirty="0">
                <a:solidFill>
                  <a:srgbClr val="1F2937"/>
                </a:solidFill>
                <a:latin typeface="Consolas" pitchFamily="34" charset="0"/>
                <a:ea typeface="Consolas" pitchFamily="34" charset="-122"/>
                <a:cs typeface="Consolas" pitchFamily="34" charset="-120"/>
              </a:rPr>
              <a:t>COMT slow, MTHFR C677T</a:t>
            </a:r>
            <a:endParaRPr lang="en-US" sz="1100" dirty="0"/>
          </a:p>
        </p:txBody>
      </p:sp>
      <p:sp>
        <p:nvSpPr>
          <p:cNvPr id="32" name="Text 30"/>
          <p:cNvSpPr/>
          <p:nvPr/>
        </p:nvSpPr>
        <p:spPr>
          <a:xfrm>
            <a:off x="8366760" y="388620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TARGETED PROTOCOL</a:t>
            </a:r>
            <a:endParaRPr lang="en-US" sz="900" dirty="0"/>
          </a:p>
        </p:txBody>
      </p:sp>
      <p:sp>
        <p:nvSpPr>
          <p:cNvPr id="33" name="Text 31"/>
          <p:cNvSpPr/>
          <p:nvPr/>
        </p:nvSpPr>
        <p:spPr>
          <a:xfrm>
            <a:off x="8366760" y="4114800"/>
            <a:ext cx="3200400" cy="365760"/>
          </a:xfrm>
          <a:prstGeom prst="rect">
            <a:avLst/>
          </a:prstGeom>
          <a:noFill/>
          <a:ln/>
        </p:spPr>
        <p:txBody>
          <a:bodyPr wrap="square" lIns="0" tIns="0" rIns="0" bIns="0" rtlCol="0" anchor="ctr"/>
          <a:lstStyle/>
          <a:p>
            <a:pPr marL="0" indent="0">
              <a:buNone/>
            </a:pPr>
            <a:r>
              <a:rPr lang="en-US" sz="1300" b="1" dirty="0">
                <a:solidFill>
                  <a:srgbClr val="1E3A8A"/>
                </a:solidFill>
                <a:latin typeface="Poppins" pitchFamily="34" charset="0"/>
                <a:ea typeface="Poppins" pitchFamily="34" charset="-122"/>
                <a:cs typeface="Poppins" pitchFamily="34" charset="-120"/>
              </a:rPr>
              <a:t>Selank + methylated B-complex</a:t>
            </a:r>
            <a:endParaRPr lang="en-US" sz="1300" dirty="0"/>
          </a:p>
        </p:txBody>
      </p:sp>
      <p:sp>
        <p:nvSpPr>
          <p:cNvPr id="34" name="Text 32"/>
          <p:cNvSpPr/>
          <p:nvPr/>
        </p:nvSpPr>
        <p:spPr>
          <a:xfrm>
            <a:off x="8366760" y="4617720"/>
            <a:ext cx="3200400" cy="228600"/>
          </a:xfrm>
          <a:prstGeom prst="rect">
            <a:avLst/>
          </a:prstGeom>
          <a:noFill/>
          <a:ln/>
        </p:spPr>
        <p:txBody>
          <a:bodyPr wrap="square" lIns="0" tIns="0" rIns="0" bIns="0" rtlCol="0" anchor="ctr"/>
          <a:lstStyle/>
          <a:p>
            <a:pPr marL="0" indent="0">
              <a:buNone/>
            </a:pPr>
            <a:r>
              <a:rPr lang="en-US" sz="900" b="1" kern="0" spc="300" dirty="0">
                <a:solidFill>
                  <a:srgbClr val="00E5FF"/>
                </a:solidFill>
                <a:latin typeface="Poppins" pitchFamily="34" charset="0"/>
                <a:ea typeface="Poppins" pitchFamily="34" charset="-122"/>
                <a:cs typeface="Poppins" pitchFamily="34" charset="-120"/>
              </a:rPr>
              <a:t>OUTCOME</a:t>
            </a:r>
            <a:endParaRPr lang="en-US" sz="900" dirty="0"/>
          </a:p>
        </p:txBody>
      </p:sp>
      <p:sp>
        <p:nvSpPr>
          <p:cNvPr id="35" name="Text 33"/>
          <p:cNvSpPr/>
          <p:nvPr/>
        </p:nvSpPr>
        <p:spPr>
          <a:xfrm>
            <a:off x="8366760" y="4846320"/>
            <a:ext cx="3200400" cy="640080"/>
          </a:xfrm>
          <a:prstGeom prst="rect">
            <a:avLst/>
          </a:prstGeom>
          <a:noFill/>
          <a:ln/>
        </p:spPr>
        <p:txBody>
          <a:bodyPr wrap="square" lIns="0" tIns="0" rIns="0" bIns="0" rtlCol="0" anchor="ctr"/>
          <a:lstStyle/>
          <a:p>
            <a:pPr marL="0" indent="0">
              <a:buNone/>
            </a:pPr>
            <a:r>
              <a:rPr lang="en-US" sz="1100" dirty="0">
                <a:solidFill>
                  <a:srgbClr val="1F2937"/>
                </a:solidFill>
                <a:latin typeface="Poppins" pitchFamily="34" charset="0"/>
                <a:ea typeface="Poppins" pitchFamily="34" charset="-122"/>
                <a:cs typeface="Poppins" pitchFamily="34" charset="-120"/>
              </a:rPr>
              <a:t>Anxiety symptoms resolved within 60 days. Converted to membership.</a:t>
            </a:r>
            <a:endParaRPr lang="en-US" sz="1100" dirty="0"/>
          </a:p>
        </p:txBody>
      </p:sp>
      <p:sp>
        <p:nvSpPr>
          <p:cNvPr id="36" name="Text 34"/>
          <p:cNvSpPr/>
          <p:nvPr/>
        </p:nvSpPr>
        <p:spPr>
          <a:xfrm>
            <a:off x="914400" y="5852160"/>
            <a:ext cx="10332720" cy="457200"/>
          </a:xfrm>
          <a:prstGeom prst="rect">
            <a:avLst/>
          </a:prstGeom>
          <a:noFill/>
          <a:ln/>
        </p:spPr>
        <p:txBody>
          <a:bodyPr wrap="square" lIns="0" tIns="0" rIns="0" bIns="0" rtlCol="0" anchor="ctr"/>
          <a:lstStyle/>
          <a:p>
            <a:pPr marL="0" indent="0" algn="ctr">
              <a:buNone/>
            </a:pPr>
            <a:r>
              <a:rPr lang="en-US" sz="1400" i="1" dirty="0">
                <a:solidFill>
                  <a:srgbClr val="1E3A8A"/>
                </a:solidFill>
                <a:latin typeface="Poppins" pitchFamily="34" charset="0"/>
                <a:ea typeface="Poppins" pitchFamily="34" charset="-122"/>
                <a:cs typeface="Poppins" pitchFamily="34" charset="-120"/>
              </a:rPr>
              <a:t>Same provider. Same intake form. Three completely different peptide protocols, each defensible by genetic data.</a:t>
            </a:r>
            <a:endParaRPr lang="en-US" sz="1400" dirty="0"/>
          </a:p>
        </p:txBody>
      </p:sp>
      <p:sp>
        <p:nvSpPr>
          <p:cNvPr id="37" name="Text 35"/>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10 / 14</a:t>
            </a:r>
            <a:endParaRPr lang="en-US" sz="900" dirty="0"/>
          </a:p>
        </p:txBody>
      </p:sp>
      <p:sp>
        <p:nvSpPr>
          <p:cNvPr id="39" name="Text 18">
            <a:extLst>
              <a:ext uri="{FF2B5EF4-FFF2-40B4-BE49-F238E27FC236}">
                <a16:creationId xmlns:a16="http://schemas.microsoft.com/office/drawing/2014/main" id="{1298A8F6-F5BB-5325-47C2-1F0538A374BB}"/>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HOW WE COMPARE</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The only practitioner-facing peptide-pathway report.</a:t>
            </a:r>
            <a:endParaRPr lang="en-US" sz="3200" dirty="0"/>
          </a:p>
        </p:txBody>
      </p:sp>
      <p:sp>
        <p:nvSpPr>
          <p:cNvPr id="5" name="Shape 3"/>
          <p:cNvSpPr/>
          <p:nvPr/>
        </p:nvSpPr>
        <p:spPr>
          <a:xfrm>
            <a:off x="914400" y="2286000"/>
            <a:ext cx="10332720" cy="457200"/>
          </a:xfrm>
          <a:prstGeom prst="rect">
            <a:avLst/>
          </a:prstGeom>
          <a:solidFill>
            <a:srgbClr val="1E3A8A"/>
          </a:solidFill>
          <a:ln w="12700">
            <a:solidFill>
              <a:srgbClr val="1E3A8A"/>
            </a:solidFill>
            <a:prstDash val="solid"/>
          </a:ln>
        </p:spPr>
        <p:txBody>
          <a:bodyPr/>
          <a:lstStyle/>
          <a:p>
            <a:endParaRPr lang="en-US"/>
          </a:p>
        </p:txBody>
      </p:sp>
      <p:sp>
        <p:nvSpPr>
          <p:cNvPr id="6" name="Text 4"/>
          <p:cNvSpPr/>
          <p:nvPr/>
        </p:nvSpPr>
        <p:spPr>
          <a:xfrm>
            <a:off x="914400" y="2377440"/>
            <a:ext cx="3200400" cy="274320"/>
          </a:xfrm>
          <a:prstGeom prst="rect">
            <a:avLst/>
          </a:prstGeom>
          <a:noFill/>
          <a:ln/>
        </p:spPr>
        <p:txBody>
          <a:bodyPr wrap="square" lIns="0" tIns="0" rIns="0" bIns="0" rtlCol="0" anchor="ctr"/>
          <a:lstStyle/>
          <a:p>
            <a:pPr marL="0" indent="0" algn="ctr">
              <a:buNone/>
            </a:pPr>
            <a:endParaRPr lang="en-US" sz="1200" dirty="0"/>
          </a:p>
        </p:txBody>
      </p:sp>
      <p:sp>
        <p:nvSpPr>
          <p:cNvPr id="7" name="Text 5"/>
          <p:cNvSpPr/>
          <p:nvPr/>
        </p:nvSpPr>
        <p:spPr>
          <a:xfrm>
            <a:off x="4114800" y="2377440"/>
            <a:ext cx="1783080" cy="274320"/>
          </a:xfrm>
          <a:prstGeom prst="rect">
            <a:avLst/>
          </a:prstGeom>
          <a:noFill/>
          <a:ln/>
        </p:spPr>
        <p:txBody>
          <a:bodyPr wrap="square" lIns="0" tIns="0" rIns="0" bIns="0" rtlCol="0" anchor="ctr"/>
          <a:lstStyle/>
          <a:p>
            <a:pPr marL="0" indent="0" algn="ctr">
              <a:buNone/>
            </a:pPr>
            <a:r>
              <a:rPr lang="en-US" sz="1200" b="1" dirty="0">
                <a:solidFill>
                  <a:srgbClr val="00E5FF"/>
                </a:solidFill>
                <a:latin typeface="Poppins" pitchFamily="34" charset="0"/>
                <a:ea typeface="Poppins" pitchFamily="34" charset="-122"/>
                <a:cs typeface="Poppins" pitchFamily="34" charset="-120"/>
              </a:rPr>
              <a:t>ProxiGene</a:t>
            </a:r>
            <a:endParaRPr lang="en-US" sz="1200" dirty="0"/>
          </a:p>
        </p:txBody>
      </p:sp>
      <p:sp>
        <p:nvSpPr>
          <p:cNvPr id="8" name="Text 6"/>
          <p:cNvSpPr/>
          <p:nvPr/>
        </p:nvSpPr>
        <p:spPr>
          <a:xfrm>
            <a:off x="5897880" y="2377440"/>
            <a:ext cx="178308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IntellxxDNA</a:t>
            </a:r>
            <a:endParaRPr lang="en-US" sz="1200" dirty="0"/>
          </a:p>
        </p:txBody>
      </p:sp>
      <p:sp>
        <p:nvSpPr>
          <p:cNvPr id="9" name="Text 7"/>
          <p:cNvSpPr/>
          <p:nvPr/>
        </p:nvSpPr>
        <p:spPr>
          <a:xfrm>
            <a:off x="7680960" y="2377440"/>
            <a:ext cx="178308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3X4 Genetics</a:t>
            </a:r>
            <a:endParaRPr lang="en-US" sz="1200" dirty="0"/>
          </a:p>
        </p:txBody>
      </p:sp>
      <p:sp>
        <p:nvSpPr>
          <p:cNvPr id="10" name="Text 8"/>
          <p:cNvSpPr/>
          <p:nvPr/>
        </p:nvSpPr>
        <p:spPr>
          <a:xfrm>
            <a:off x="9464040" y="2377440"/>
            <a:ext cx="1783080" cy="274320"/>
          </a:xfrm>
          <a:prstGeom prst="rect">
            <a:avLst/>
          </a:prstGeom>
          <a:noFill/>
          <a:ln/>
        </p:spPr>
        <p:txBody>
          <a:bodyPr wrap="square" lIns="0" tIns="0" rIns="0" bIns="0" rtlCol="0" anchor="ctr"/>
          <a:lstStyle/>
          <a:p>
            <a:pPr marL="0" indent="0" algn="ctr">
              <a:buNone/>
            </a:pPr>
            <a:r>
              <a:rPr lang="en-US" sz="1200" b="1" dirty="0">
                <a:solidFill>
                  <a:srgbClr val="FFFFFF"/>
                </a:solidFill>
                <a:latin typeface="Poppins" pitchFamily="34" charset="0"/>
                <a:ea typeface="Poppins" pitchFamily="34" charset="-122"/>
                <a:cs typeface="Poppins" pitchFamily="34" charset="-120"/>
              </a:rPr>
              <a:t>PlexusDx</a:t>
            </a:r>
            <a:endParaRPr lang="en-US" sz="1200" dirty="0"/>
          </a:p>
        </p:txBody>
      </p:sp>
      <p:sp>
        <p:nvSpPr>
          <p:cNvPr id="11" name="Shape 9"/>
          <p:cNvSpPr/>
          <p:nvPr/>
        </p:nvSpPr>
        <p:spPr>
          <a:xfrm>
            <a:off x="914400" y="2743200"/>
            <a:ext cx="10332720" cy="457200"/>
          </a:xfrm>
          <a:prstGeom prst="rect">
            <a:avLst/>
          </a:prstGeom>
          <a:solidFill>
            <a:srgbClr val="FFFFFF"/>
          </a:solidFill>
          <a:ln w="12700">
            <a:solidFill>
              <a:srgbClr val="FFFFFF"/>
            </a:solidFill>
            <a:prstDash val="solid"/>
          </a:ln>
        </p:spPr>
        <p:txBody>
          <a:bodyPr/>
          <a:lstStyle/>
          <a:p>
            <a:endParaRPr lang="en-US"/>
          </a:p>
        </p:txBody>
      </p:sp>
      <p:sp>
        <p:nvSpPr>
          <p:cNvPr id="12" name="Shape 10"/>
          <p:cNvSpPr/>
          <p:nvPr/>
        </p:nvSpPr>
        <p:spPr>
          <a:xfrm>
            <a:off x="4114800" y="2743200"/>
            <a:ext cx="1783080" cy="457200"/>
          </a:xfrm>
          <a:prstGeom prst="rect">
            <a:avLst/>
          </a:prstGeom>
          <a:solidFill>
            <a:srgbClr val="E0F7FA"/>
          </a:solidFill>
          <a:ln w="12700">
            <a:solidFill>
              <a:srgbClr val="E0F7FA"/>
            </a:solidFill>
            <a:prstDash val="solid"/>
          </a:ln>
        </p:spPr>
        <p:txBody>
          <a:bodyPr/>
          <a:lstStyle/>
          <a:p>
            <a:endParaRPr lang="en-US"/>
          </a:p>
        </p:txBody>
      </p:sp>
      <p:sp>
        <p:nvSpPr>
          <p:cNvPr id="13" name="Text 11"/>
          <p:cNvSpPr/>
          <p:nvPr/>
        </p:nvSpPr>
        <p:spPr>
          <a:xfrm>
            <a:off x="1097280" y="2834640"/>
            <a:ext cx="2926080" cy="27432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Peptide-pathway framing</a:t>
            </a:r>
            <a:endParaRPr lang="en-US" sz="1200" dirty="0"/>
          </a:p>
        </p:txBody>
      </p:sp>
      <p:sp>
        <p:nvSpPr>
          <p:cNvPr id="14" name="Text 12"/>
          <p:cNvSpPr/>
          <p:nvPr/>
        </p:nvSpPr>
        <p:spPr>
          <a:xfrm>
            <a:off x="4114800" y="2834640"/>
            <a:ext cx="1783080" cy="27432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t>
            </a:r>
            <a:endParaRPr lang="en-US" sz="1800" dirty="0"/>
          </a:p>
        </p:txBody>
      </p:sp>
      <p:sp>
        <p:nvSpPr>
          <p:cNvPr id="15" name="Text 13"/>
          <p:cNvSpPr/>
          <p:nvPr/>
        </p:nvSpPr>
        <p:spPr>
          <a:xfrm>
            <a:off x="5897880" y="28346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16" name="Text 14"/>
          <p:cNvSpPr/>
          <p:nvPr/>
        </p:nvSpPr>
        <p:spPr>
          <a:xfrm>
            <a:off x="7680960" y="28346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17" name="Text 15"/>
          <p:cNvSpPr/>
          <p:nvPr/>
        </p:nvSpPr>
        <p:spPr>
          <a:xfrm>
            <a:off x="9464040" y="2834640"/>
            <a:ext cx="1783080" cy="274320"/>
          </a:xfrm>
          <a:prstGeom prst="rect">
            <a:avLst/>
          </a:prstGeom>
          <a:noFill/>
          <a:ln/>
        </p:spPr>
        <p:txBody>
          <a:bodyPr wrap="square" lIns="0" tIns="0" rIns="0" bIns="0" rtlCol="0" anchor="ctr"/>
          <a:lstStyle/>
          <a:p>
            <a:pPr marL="0" indent="0" algn="ctr">
              <a:buNone/>
            </a:pPr>
            <a:r>
              <a:rPr lang="en-US" sz="1800" b="1" dirty="0">
                <a:solidFill>
                  <a:srgbClr val="10B981"/>
                </a:solidFill>
                <a:latin typeface="Poppins" pitchFamily="34" charset="0"/>
                <a:ea typeface="Poppins" pitchFamily="34" charset="-122"/>
                <a:cs typeface="Poppins" pitchFamily="34" charset="-120"/>
              </a:rPr>
              <a:t>✓</a:t>
            </a:r>
            <a:endParaRPr lang="en-US" sz="1800" dirty="0"/>
          </a:p>
        </p:txBody>
      </p:sp>
      <p:sp>
        <p:nvSpPr>
          <p:cNvPr id="18" name="Shape 16"/>
          <p:cNvSpPr/>
          <p:nvPr/>
        </p:nvSpPr>
        <p:spPr>
          <a:xfrm>
            <a:off x="914400" y="3200400"/>
            <a:ext cx="10332720" cy="457200"/>
          </a:xfrm>
          <a:prstGeom prst="rect">
            <a:avLst/>
          </a:prstGeom>
          <a:solidFill>
            <a:srgbClr val="F3F4F6"/>
          </a:solidFill>
          <a:ln w="12700">
            <a:solidFill>
              <a:srgbClr val="F3F4F6"/>
            </a:solidFill>
            <a:prstDash val="solid"/>
          </a:ln>
        </p:spPr>
        <p:txBody>
          <a:bodyPr/>
          <a:lstStyle/>
          <a:p>
            <a:endParaRPr lang="en-US"/>
          </a:p>
        </p:txBody>
      </p:sp>
      <p:sp>
        <p:nvSpPr>
          <p:cNvPr id="19" name="Shape 17"/>
          <p:cNvSpPr/>
          <p:nvPr/>
        </p:nvSpPr>
        <p:spPr>
          <a:xfrm>
            <a:off x="4114800" y="3200400"/>
            <a:ext cx="1783080" cy="457200"/>
          </a:xfrm>
          <a:prstGeom prst="rect">
            <a:avLst/>
          </a:prstGeom>
          <a:solidFill>
            <a:srgbClr val="E0F7FA"/>
          </a:solidFill>
          <a:ln w="12700">
            <a:solidFill>
              <a:srgbClr val="E0F7FA"/>
            </a:solidFill>
            <a:prstDash val="solid"/>
          </a:ln>
        </p:spPr>
        <p:txBody>
          <a:bodyPr/>
          <a:lstStyle/>
          <a:p>
            <a:endParaRPr lang="en-US"/>
          </a:p>
        </p:txBody>
      </p:sp>
      <p:sp>
        <p:nvSpPr>
          <p:cNvPr id="20" name="Text 18"/>
          <p:cNvSpPr/>
          <p:nvPr/>
        </p:nvSpPr>
        <p:spPr>
          <a:xfrm>
            <a:off x="1097280" y="3291840"/>
            <a:ext cx="2926080" cy="27432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Practitioner-ordered</a:t>
            </a:r>
            <a:endParaRPr lang="en-US" sz="1200" dirty="0"/>
          </a:p>
        </p:txBody>
      </p:sp>
      <p:sp>
        <p:nvSpPr>
          <p:cNvPr id="21" name="Text 19"/>
          <p:cNvSpPr/>
          <p:nvPr/>
        </p:nvSpPr>
        <p:spPr>
          <a:xfrm>
            <a:off x="4114800" y="3291840"/>
            <a:ext cx="1783080" cy="27432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t>
            </a:r>
            <a:endParaRPr lang="en-US" sz="1800" dirty="0"/>
          </a:p>
        </p:txBody>
      </p:sp>
      <p:sp>
        <p:nvSpPr>
          <p:cNvPr id="22" name="Text 20"/>
          <p:cNvSpPr/>
          <p:nvPr/>
        </p:nvSpPr>
        <p:spPr>
          <a:xfrm>
            <a:off x="5897880" y="3291840"/>
            <a:ext cx="1783080" cy="274320"/>
          </a:xfrm>
          <a:prstGeom prst="rect">
            <a:avLst/>
          </a:prstGeom>
          <a:noFill/>
          <a:ln/>
        </p:spPr>
        <p:txBody>
          <a:bodyPr wrap="square" lIns="0" tIns="0" rIns="0" bIns="0" rtlCol="0" anchor="ctr"/>
          <a:lstStyle/>
          <a:p>
            <a:pPr marL="0" indent="0" algn="ctr">
              <a:buNone/>
            </a:pPr>
            <a:r>
              <a:rPr lang="en-US" sz="1800" b="1" dirty="0">
                <a:solidFill>
                  <a:srgbClr val="10B981"/>
                </a:solidFill>
                <a:latin typeface="Poppins" pitchFamily="34" charset="0"/>
                <a:ea typeface="Poppins" pitchFamily="34" charset="-122"/>
                <a:cs typeface="Poppins" pitchFamily="34" charset="-120"/>
              </a:rPr>
              <a:t>✓</a:t>
            </a:r>
            <a:endParaRPr lang="en-US" sz="1800" dirty="0"/>
          </a:p>
        </p:txBody>
      </p:sp>
      <p:sp>
        <p:nvSpPr>
          <p:cNvPr id="23" name="Text 21"/>
          <p:cNvSpPr/>
          <p:nvPr/>
        </p:nvSpPr>
        <p:spPr>
          <a:xfrm>
            <a:off x="7680960" y="3291840"/>
            <a:ext cx="1783080" cy="274320"/>
          </a:xfrm>
          <a:prstGeom prst="rect">
            <a:avLst/>
          </a:prstGeom>
          <a:noFill/>
          <a:ln/>
        </p:spPr>
        <p:txBody>
          <a:bodyPr wrap="square" lIns="0" tIns="0" rIns="0" bIns="0" rtlCol="0" anchor="ctr"/>
          <a:lstStyle/>
          <a:p>
            <a:pPr marL="0" indent="0" algn="ctr">
              <a:buNone/>
            </a:pPr>
            <a:r>
              <a:rPr lang="en-US" sz="1800" b="1" dirty="0">
                <a:solidFill>
                  <a:srgbClr val="10B981"/>
                </a:solidFill>
                <a:latin typeface="Poppins" pitchFamily="34" charset="0"/>
                <a:ea typeface="Poppins" pitchFamily="34" charset="-122"/>
                <a:cs typeface="Poppins" pitchFamily="34" charset="-120"/>
              </a:rPr>
              <a:t>✓</a:t>
            </a:r>
            <a:endParaRPr lang="en-US" sz="1800" dirty="0"/>
          </a:p>
        </p:txBody>
      </p:sp>
      <p:sp>
        <p:nvSpPr>
          <p:cNvPr id="24" name="Text 22"/>
          <p:cNvSpPr/>
          <p:nvPr/>
        </p:nvSpPr>
        <p:spPr>
          <a:xfrm>
            <a:off x="9464040" y="32918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25" name="Shape 23"/>
          <p:cNvSpPr/>
          <p:nvPr/>
        </p:nvSpPr>
        <p:spPr>
          <a:xfrm>
            <a:off x="914400" y="3657600"/>
            <a:ext cx="10332720" cy="457200"/>
          </a:xfrm>
          <a:prstGeom prst="rect">
            <a:avLst/>
          </a:prstGeom>
          <a:solidFill>
            <a:srgbClr val="FFFFFF"/>
          </a:solidFill>
          <a:ln w="12700">
            <a:solidFill>
              <a:srgbClr val="FFFFFF"/>
            </a:solidFill>
            <a:prstDash val="solid"/>
          </a:ln>
        </p:spPr>
        <p:txBody>
          <a:bodyPr/>
          <a:lstStyle/>
          <a:p>
            <a:endParaRPr lang="en-US"/>
          </a:p>
        </p:txBody>
      </p:sp>
      <p:sp>
        <p:nvSpPr>
          <p:cNvPr id="26" name="Shape 24"/>
          <p:cNvSpPr/>
          <p:nvPr/>
        </p:nvSpPr>
        <p:spPr>
          <a:xfrm>
            <a:off x="4114800" y="3657600"/>
            <a:ext cx="1783080" cy="457200"/>
          </a:xfrm>
          <a:prstGeom prst="rect">
            <a:avLst/>
          </a:prstGeom>
          <a:solidFill>
            <a:srgbClr val="E0F7FA"/>
          </a:solidFill>
          <a:ln w="12700">
            <a:solidFill>
              <a:srgbClr val="E0F7FA"/>
            </a:solidFill>
            <a:prstDash val="solid"/>
          </a:ln>
        </p:spPr>
        <p:txBody>
          <a:bodyPr/>
          <a:lstStyle/>
          <a:p>
            <a:endParaRPr lang="en-US"/>
          </a:p>
        </p:txBody>
      </p:sp>
      <p:sp>
        <p:nvSpPr>
          <p:cNvPr id="27" name="Text 25"/>
          <p:cNvSpPr/>
          <p:nvPr/>
        </p:nvSpPr>
        <p:spPr>
          <a:xfrm>
            <a:off x="1097280" y="3749040"/>
            <a:ext cx="2926080" cy="27432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SNP interaction analysis</a:t>
            </a:r>
            <a:endParaRPr lang="en-US" sz="1200" dirty="0"/>
          </a:p>
        </p:txBody>
      </p:sp>
      <p:sp>
        <p:nvSpPr>
          <p:cNvPr id="28" name="Text 26"/>
          <p:cNvSpPr/>
          <p:nvPr/>
        </p:nvSpPr>
        <p:spPr>
          <a:xfrm>
            <a:off x="4114800" y="3749040"/>
            <a:ext cx="1783080" cy="27432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t>
            </a:r>
            <a:endParaRPr lang="en-US" sz="1800" dirty="0"/>
          </a:p>
        </p:txBody>
      </p:sp>
      <p:sp>
        <p:nvSpPr>
          <p:cNvPr id="29" name="Text 27"/>
          <p:cNvSpPr/>
          <p:nvPr/>
        </p:nvSpPr>
        <p:spPr>
          <a:xfrm>
            <a:off x="5897880" y="3749040"/>
            <a:ext cx="1783080" cy="274320"/>
          </a:xfrm>
          <a:prstGeom prst="rect">
            <a:avLst/>
          </a:prstGeom>
          <a:noFill/>
          <a:ln/>
        </p:spPr>
        <p:txBody>
          <a:bodyPr wrap="square" lIns="0" tIns="0" rIns="0" bIns="0" rtlCol="0" anchor="ctr"/>
          <a:lstStyle/>
          <a:p>
            <a:pPr marL="0" indent="0" algn="ctr">
              <a:buNone/>
            </a:pPr>
            <a:r>
              <a:rPr lang="en-US" sz="1800" b="1" dirty="0">
                <a:solidFill>
                  <a:srgbClr val="10B981"/>
                </a:solidFill>
                <a:latin typeface="Poppins" pitchFamily="34" charset="0"/>
                <a:ea typeface="Poppins" pitchFamily="34" charset="-122"/>
                <a:cs typeface="Poppins" pitchFamily="34" charset="-120"/>
              </a:rPr>
              <a:t>✓</a:t>
            </a:r>
            <a:endParaRPr lang="en-US" sz="1800" dirty="0"/>
          </a:p>
        </p:txBody>
      </p:sp>
      <p:sp>
        <p:nvSpPr>
          <p:cNvPr id="30" name="Text 28"/>
          <p:cNvSpPr/>
          <p:nvPr/>
        </p:nvSpPr>
        <p:spPr>
          <a:xfrm>
            <a:off x="7680960" y="3749040"/>
            <a:ext cx="1783080" cy="274320"/>
          </a:xfrm>
          <a:prstGeom prst="rect">
            <a:avLst/>
          </a:prstGeom>
          <a:noFill/>
          <a:ln/>
        </p:spPr>
        <p:txBody>
          <a:bodyPr wrap="square" lIns="0" tIns="0" rIns="0" bIns="0" rtlCol="0" anchor="ctr"/>
          <a:lstStyle/>
          <a:p>
            <a:pPr marL="0" indent="0" algn="ctr">
              <a:buNone/>
            </a:pPr>
            <a:r>
              <a:rPr lang="en-US" sz="1800" b="1" dirty="0">
                <a:solidFill>
                  <a:srgbClr val="F59E0B"/>
                </a:solidFill>
                <a:latin typeface="Poppins" pitchFamily="34" charset="0"/>
                <a:ea typeface="Poppins" pitchFamily="34" charset="-122"/>
                <a:cs typeface="Poppins" pitchFamily="34" charset="-120"/>
              </a:rPr>
              <a:t>~</a:t>
            </a:r>
            <a:endParaRPr lang="en-US" sz="1800" dirty="0"/>
          </a:p>
        </p:txBody>
      </p:sp>
      <p:sp>
        <p:nvSpPr>
          <p:cNvPr id="31" name="Text 29"/>
          <p:cNvSpPr/>
          <p:nvPr/>
        </p:nvSpPr>
        <p:spPr>
          <a:xfrm>
            <a:off x="9464040" y="37490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32" name="Shape 30"/>
          <p:cNvSpPr/>
          <p:nvPr/>
        </p:nvSpPr>
        <p:spPr>
          <a:xfrm>
            <a:off x="914400" y="4114800"/>
            <a:ext cx="10332720" cy="457200"/>
          </a:xfrm>
          <a:prstGeom prst="rect">
            <a:avLst/>
          </a:prstGeom>
          <a:solidFill>
            <a:srgbClr val="F3F4F6"/>
          </a:solidFill>
          <a:ln w="12700">
            <a:solidFill>
              <a:srgbClr val="F3F4F6"/>
            </a:solidFill>
            <a:prstDash val="solid"/>
          </a:ln>
        </p:spPr>
        <p:txBody>
          <a:bodyPr/>
          <a:lstStyle/>
          <a:p>
            <a:endParaRPr lang="en-US"/>
          </a:p>
        </p:txBody>
      </p:sp>
      <p:sp>
        <p:nvSpPr>
          <p:cNvPr id="33" name="Shape 31"/>
          <p:cNvSpPr/>
          <p:nvPr/>
        </p:nvSpPr>
        <p:spPr>
          <a:xfrm>
            <a:off x="4114800" y="4114800"/>
            <a:ext cx="1783080" cy="457200"/>
          </a:xfrm>
          <a:prstGeom prst="rect">
            <a:avLst/>
          </a:prstGeom>
          <a:solidFill>
            <a:srgbClr val="E0F7FA"/>
          </a:solidFill>
          <a:ln w="12700">
            <a:solidFill>
              <a:srgbClr val="E0F7FA"/>
            </a:solidFill>
            <a:prstDash val="solid"/>
          </a:ln>
        </p:spPr>
        <p:txBody>
          <a:bodyPr/>
          <a:lstStyle/>
          <a:p>
            <a:endParaRPr lang="en-US"/>
          </a:p>
        </p:txBody>
      </p:sp>
      <p:sp>
        <p:nvSpPr>
          <p:cNvPr id="34" name="Text 32"/>
          <p:cNvSpPr/>
          <p:nvPr/>
        </p:nvSpPr>
        <p:spPr>
          <a:xfrm>
            <a:off x="1097280" y="4206240"/>
            <a:ext cx="2926080" cy="27432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Lab-integrated workflow</a:t>
            </a:r>
            <a:endParaRPr lang="en-US" sz="1200" dirty="0"/>
          </a:p>
        </p:txBody>
      </p:sp>
      <p:sp>
        <p:nvSpPr>
          <p:cNvPr id="35" name="Text 33"/>
          <p:cNvSpPr/>
          <p:nvPr/>
        </p:nvSpPr>
        <p:spPr>
          <a:xfrm>
            <a:off x="4114800" y="4206240"/>
            <a:ext cx="1783080" cy="27432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t>
            </a:r>
            <a:endParaRPr lang="en-US" sz="1800" dirty="0"/>
          </a:p>
        </p:txBody>
      </p:sp>
      <p:sp>
        <p:nvSpPr>
          <p:cNvPr id="36" name="Text 34"/>
          <p:cNvSpPr/>
          <p:nvPr/>
        </p:nvSpPr>
        <p:spPr>
          <a:xfrm>
            <a:off x="5897880" y="42062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37" name="Text 35"/>
          <p:cNvSpPr/>
          <p:nvPr/>
        </p:nvSpPr>
        <p:spPr>
          <a:xfrm>
            <a:off x="7680960" y="42062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38" name="Text 36"/>
          <p:cNvSpPr/>
          <p:nvPr/>
        </p:nvSpPr>
        <p:spPr>
          <a:xfrm>
            <a:off x="9464040" y="42062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39" name="Shape 37"/>
          <p:cNvSpPr/>
          <p:nvPr/>
        </p:nvSpPr>
        <p:spPr>
          <a:xfrm>
            <a:off x="914400" y="4572000"/>
            <a:ext cx="10332720" cy="457200"/>
          </a:xfrm>
          <a:prstGeom prst="rect">
            <a:avLst/>
          </a:prstGeom>
          <a:solidFill>
            <a:srgbClr val="FFFFFF"/>
          </a:solidFill>
          <a:ln w="12700">
            <a:solidFill>
              <a:srgbClr val="FFFFFF"/>
            </a:solidFill>
            <a:prstDash val="solid"/>
          </a:ln>
        </p:spPr>
        <p:txBody>
          <a:bodyPr/>
          <a:lstStyle/>
          <a:p>
            <a:endParaRPr lang="en-US"/>
          </a:p>
        </p:txBody>
      </p:sp>
      <p:sp>
        <p:nvSpPr>
          <p:cNvPr id="40" name="Shape 38"/>
          <p:cNvSpPr/>
          <p:nvPr/>
        </p:nvSpPr>
        <p:spPr>
          <a:xfrm>
            <a:off x="4114800" y="4572000"/>
            <a:ext cx="1783080" cy="457200"/>
          </a:xfrm>
          <a:prstGeom prst="rect">
            <a:avLst/>
          </a:prstGeom>
          <a:solidFill>
            <a:srgbClr val="E0F7FA"/>
          </a:solidFill>
          <a:ln w="12700">
            <a:solidFill>
              <a:srgbClr val="E0F7FA"/>
            </a:solidFill>
            <a:prstDash val="solid"/>
          </a:ln>
        </p:spPr>
        <p:txBody>
          <a:bodyPr/>
          <a:lstStyle/>
          <a:p>
            <a:endParaRPr lang="en-US"/>
          </a:p>
        </p:txBody>
      </p:sp>
      <p:sp>
        <p:nvSpPr>
          <p:cNvPr id="41" name="Text 39"/>
          <p:cNvSpPr/>
          <p:nvPr/>
        </p:nvSpPr>
        <p:spPr>
          <a:xfrm>
            <a:off x="1097280" y="4663440"/>
            <a:ext cx="2926080" cy="27432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Action thresholds</a:t>
            </a:r>
            <a:endParaRPr lang="en-US" sz="1200" dirty="0"/>
          </a:p>
        </p:txBody>
      </p:sp>
      <p:sp>
        <p:nvSpPr>
          <p:cNvPr id="42" name="Text 40"/>
          <p:cNvSpPr/>
          <p:nvPr/>
        </p:nvSpPr>
        <p:spPr>
          <a:xfrm>
            <a:off x="4114800" y="4663440"/>
            <a:ext cx="1783080" cy="27432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t>
            </a:r>
            <a:endParaRPr lang="en-US" sz="1800" dirty="0"/>
          </a:p>
        </p:txBody>
      </p:sp>
      <p:sp>
        <p:nvSpPr>
          <p:cNvPr id="43" name="Text 41"/>
          <p:cNvSpPr/>
          <p:nvPr/>
        </p:nvSpPr>
        <p:spPr>
          <a:xfrm>
            <a:off x="5897880" y="4663440"/>
            <a:ext cx="1783080" cy="274320"/>
          </a:xfrm>
          <a:prstGeom prst="rect">
            <a:avLst/>
          </a:prstGeom>
          <a:noFill/>
          <a:ln/>
        </p:spPr>
        <p:txBody>
          <a:bodyPr wrap="square" lIns="0" tIns="0" rIns="0" bIns="0" rtlCol="0" anchor="ctr"/>
          <a:lstStyle/>
          <a:p>
            <a:pPr marL="0" indent="0" algn="ctr">
              <a:buNone/>
            </a:pPr>
            <a:r>
              <a:rPr lang="en-US" sz="1800" b="1" dirty="0">
                <a:solidFill>
                  <a:srgbClr val="10B981"/>
                </a:solidFill>
                <a:latin typeface="Poppins" pitchFamily="34" charset="0"/>
                <a:ea typeface="Poppins" pitchFamily="34" charset="-122"/>
                <a:cs typeface="Poppins" pitchFamily="34" charset="-120"/>
              </a:rPr>
              <a:t>✓</a:t>
            </a:r>
            <a:endParaRPr lang="en-US" sz="1800" dirty="0"/>
          </a:p>
        </p:txBody>
      </p:sp>
      <p:sp>
        <p:nvSpPr>
          <p:cNvPr id="44" name="Text 42"/>
          <p:cNvSpPr/>
          <p:nvPr/>
        </p:nvSpPr>
        <p:spPr>
          <a:xfrm>
            <a:off x="7680960" y="46634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45" name="Text 43"/>
          <p:cNvSpPr/>
          <p:nvPr/>
        </p:nvSpPr>
        <p:spPr>
          <a:xfrm>
            <a:off x="9464040" y="46634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46" name="Shape 44"/>
          <p:cNvSpPr/>
          <p:nvPr/>
        </p:nvSpPr>
        <p:spPr>
          <a:xfrm>
            <a:off x="914400" y="5029200"/>
            <a:ext cx="10332720" cy="457200"/>
          </a:xfrm>
          <a:prstGeom prst="rect">
            <a:avLst/>
          </a:prstGeom>
          <a:solidFill>
            <a:srgbClr val="F3F4F6"/>
          </a:solidFill>
          <a:ln w="12700">
            <a:solidFill>
              <a:srgbClr val="F3F4F6"/>
            </a:solidFill>
            <a:prstDash val="solid"/>
          </a:ln>
        </p:spPr>
        <p:txBody>
          <a:bodyPr/>
          <a:lstStyle/>
          <a:p>
            <a:endParaRPr lang="en-US"/>
          </a:p>
        </p:txBody>
      </p:sp>
      <p:sp>
        <p:nvSpPr>
          <p:cNvPr id="47" name="Shape 45"/>
          <p:cNvSpPr/>
          <p:nvPr/>
        </p:nvSpPr>
        <p:spPr>
          <a:xfrm>
            <a:off x="4114800" y="5029200"/>
            <a:ext cx="1783080" cy="457200"/>
          </a:xfrm>
          <a:prstGeom prst="rect">
            <a:avLst/>
          </a:prstGeom>
          <a:solidFill>
            <a:srgbClr val="E0F7FA"/>
          </a:solidFill>
          <a:ln w="12700">
            <a:solidFill>
              <a:srgbClr val="E0F7FA"/>
            </a:solidFill>
            <a:prstDash val="solid"/>
          </a:ln>
        </p:spPr>
        <p:txBody>
          <a:bodyPr/>
          <a:lstStyle/>
          <a:p>
            <a:endParaRPr lang="en-US"/>
          </a:p>
        </p:txBody>
      </p:sp>
      <p:sp>
        <p:nvSpPr>
          <p:cNvPr id="48" name="Text 46"/>
          <p:cNvSpPr/>
          <p:nvPr/>
        </p:nvSpPr>
        <p:spPr>
          <a:xfrm>
            <a:off x="1097280" y="5120640"/>
            <a:ext cx="2926080" cy="274320"/>
          </a:xfrm>
          <a:prstGeom prst="rect">
            <a:avLst/>
          </a:prstGeom>
          <a:noFill/>
          <a:ln/>
        </p:spPr>
        <p:txBody>
          <a:bodyPr wrap="square" lIns="0" tIns="0" rIns="0" bIns="0" rtlCol="0" anchor="ctr"/>
          <a:lstStyle/>
          <a:p>
            <a:pPr marL="0" indent="0">
              <a:buNone/>
            </a:pPr>
            <a:r>
              <a:rPr lang="en-US" sz="1200" dirty="0">
                <a:solidFill>
                  <a:srgbClr val="1F2937"/>
                </a:solidFill>
                <a:latin typeface="Poppins" pitchFamily="34" charset="0"/>
                <a:ea typeface="Poppins" pitchFamily="34" charset="-122"/>
                <a:cs typeface="Poppins" pitchFamily="34" charset="-120"/>
              </a:rPr>
              <a:t>Closed-loop with reference lab</a:t>
            </a:r>
            <a:endParaRPr lang="en-US" sz="1200" dirty="0"/>
          </a:p>
        </p:txBody>
      </p:sp>
      <p:sp>
        <p:nvSpPr>
          <p:cNvPr id="49" name="Text 47"/>
          <p:cNvSpPr/>
          <p:nvPr/>
        </p:nvSpPr>
        <p:spPr>
          <a:xfrm>
            <a:off x="4114800" y="5120640"/>
            <a:ext cx="1783080" cy="27432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t>
            </a:r>
            <a:endParaRPr lang="en-US" sz="1800" dirty="0"/>
          </a:p>
        </p:txBody>
      </p:sp>
      <p:sp>
        <p:nvSpPr>
          <p:cNvPr id="50" name="Text 48"/>
          <p:cNvSpPr/>
          <p:nvPr/>
        </p:nvSpPr>
        <p:spPr>
          <a:xfrm>
            <a:off x="5897880" y="51206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51" name="Text 49"/>
          <p:cNvSpPr/>
          <p:nvPr/>
        </p:nvSpPr>
        <p:spPr>
          <a:xfrm>
            <a:off x="7680960" y="51206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52" name="Text 50"/>
          <p:cNvSpPr/>
          <p:nvPr/>
        </p:nvSpPr>
        <p:spPr>
          <a:xfrm>
            <a:off x="9464040" y="5120640"/>
            <a:ext cx="1783080" cy="274320"/>
          </a:xfrm>
          <a:prstGeom prst="rect">
            <a:avLst/>
          </a:prstGeom>
          <a:noFill/>
          <a:ln/>
        </p:spPr>
        <p:txBody>
          <a:bodyPr wrap="square" lIns="0" tIns="0" rIns="0" bIns="0" rtlCol="0" anchor="ctr"/>
          <a:lstStyle/>
          <a:p>
            <a:pPr marL="0" indent="0" algn="ctr">
              <a:buNone/>
            </a:pPr>
            <a:r>
              <a:rPr lang="en-US" sz="1800" b="1" dirty="0">
                <a:solidFill>
                  <a:srgbClr val="6B7280"/>
                </a:solidFill>
                <a:latin typeface="Poppins" pitchFamily="34" charset="0"/>
                <a:ea typeface="Poppins" pitchFamily="34" charset="-122"/>
                <a:cs typeface="Poppins" pitchFamily="34" charset="-120"/>
              </a:rPr>
              <a:t>—</a:t>
            </a:r>
            <a:endParaRPr lang="en-US" sz="1800" dirty="0"/>
          </a:p>
        </p:txBody>
      </p:sp>
      <p:sp>
        <p:nvSpPr>
          <p:cNvPr id="53" name="Text 51"/>
          <p:cNvSpPr/>
          <p:nvPr/>
        </p:nvSpPr>
        <p:spPr>
          <a:xfrm>
            <a:off x="457200" y="5852160"/>
            <a:ext cx="11136702" cy="457200"/>
          </a:xfrm>
          <a:prstGeom prst="rect">
            <a:avLst/>
          </a:prstGeom>
          <a:noFill/>
          <a:ln/>
        </p:spPr>
        <p:txBody>
          <a:bodyPr wrap="square" lIns="0" tIns="0" rIns="0" bIns="0" rtlCol="0" anchor="ctr"/>
          <a:lstStyle/>
          <a:p>
            <a:pPr marL="0" indent="0" algn="ctr">
              <a:buNone/>
            </a:pPr>
            <a:r>
              <a:rPr lang="en-US" sz="1200" i="1" dirty="0">
                <a:solidFill>
                  <a:srgbClr val="6B7280"/>
                </a:solidFill>
                <a:latin typeface="Poppins" pitchFamily="34" charset="0"/>
                <a:ea typeface="Poppins" pitchFamily="34" charset="-122"/>
                <a:cs typeface="Poppins" pitchFamily="34" charset="-120"/>
              </a:rPr>
              <a:t>Only ProxiGene combines all six. The rest miss peptides entirely.</a:t>
            </a:r>
            <a:endParaRPr lang="en-US" sz="1200" dirty="0"/>
          </a:p>
        </p:txBody>
      </p:sp>
      <p:sp>
        <p:nvSpPr>
          <p:cNvPr id="54" name="Text 52"/>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11 / 14</a:t>
            </a:r>
            <a:endParaRPr lang="en-US" sz="900" dirty="0"/>
          </a:p>
        </p:txBody>
      </p:sp>
      <p:sp>
        <p:nvSpPr>
          <p:cNvPr id="56" name="Text 18">
            <a:extLst>
              <a:ext uri="{FF2B5EF4-FFF2-40B4-BE49-F238E27FC236}">
                <a16:creationId xmlns:a16="http://schemas.microsoft.com/office/drawing/2014/main" id="{ECC71CBF-EABF-3AFE-9E7F-8FD675F0BFB9}"/>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61520" cy="73152"/>
          </a:xfrm>
          <a:prstGeom prst="rect">
            <a:avLst/>
          </a:prstGeom>
          <a:solidFill>
            <a:srgbClr val="00E5FF"/>
          </a:solidFill>
          <a:ln w="12700">
            <a:solidFill>
              <a:srgbClr val="00E5FF"/>
            </a:solidFill>
            <a:prstDash val="solid"/>
          </a:ln>
        </p:spPr>
        <p:txBody>
          <a:bodyPr/>
          <a:lstStyle/>
          <a:p>
            <a:endParaRPr lang="en-US"/>
          </a:p>
        </p:txBody>
      </p:sp>
      <p:sp>
        <p:nvSpPr>
          <p:cNvPr id="3" name="Text 1"/>
          <p:cNvSpPr/>
          <p:nvPr/>
        </p:nvSpPr>
        <p:spPr>
          <a:xfrm>
            <a:off x="457200" y="365760"/>
            <a:ext cx="11247120" cy="274320"/>
          </a:xfrm>
          <a:prstGeom prst="rect">
            <a:avLst/>
          </a:prstGeom>
          <a:noFill/>
          <a:ln/>
        </p:spPr>
        <p:txBody>
          <a:bodyPr wrap="square" lIns="0" tIns="0" rIns="0" bIns="0" rtlCol="0" anchor="ctr"/>
          <a:lstStyle/>
          <a:p>
            <a:pPr marL="0" indent="0">
              <a:buNone/>
            </a:pPr>
            <a:r>
              <a:rPr lang="en-US" sz="1100" b="1" kern="0" spc="400" dirty="0">
                <a:solidFill>
                  <a:srgbClr val="00E5FF"/>
                </a:solidFill>
                <a:latin typeface="Poppins" pitchFamily="34" charset="0"/>
                <a:ea typeface="Poppins" pitchFamily="34" charset="-122"/>
                <a:cs typeface="Poppins" pitchFamily="34" charset="-120"/>
              </a:rPr>
              <a:t>HOW IT WORKS IN YOUR CLINIC</a:t>
            </a:r>
            <a:endParaRPr lang="en-US" sz="1100" dirty="0"/>
          </a:p>
        </p:txBody>
      </p:sp>
      <p:sp>
        <p:nvSpPr>
          <p:cNvPr id="4" name="Text 2"/>
          <p:cNvSpPr/>
          <p:nvPr/>
        </p:nvSpPr>
        <p:spPr>
          <a:xfrm>
            <a:off x="457200" y="685800"/>
            <a:ext cx="11247120" cy="640080"/>
          </a:xfrm>
          <a:prstGeom prst="rect">
            <a:avLst/>
          </a:prstGeom>
          <a:noFill/>
          <a:ln/>
        </p:spPr>
        <p:txBody>
          <a:bodyPr wrap="square" lIns="0" tIns="0" rIns="0" bIns="0" rtlCol="0" anchor="ctr"/>
          <a:lstStyle/>
          <a:p>
            <a:pPr marL="0" indent="0">
              <a:buNone/>
            </a:pPr>
            <a:r>
              <a:rPr lang="en-US" sz="3200" b="1" dirty="0">
                <a:solidFill>
                  <a:srgbClr val="1E3A8A"/>
                </a:solidFill>
                <a:latin typeface="Poppins" pitchFamily="34" charset="0"/>
                <a:ea typeface="Poppins" pitchFamily="34" charset="-122"/>
                <a:cs typeface="Poppins" pitchFamily="34" charset="-120"/>
              </a:rPr>
              <a:t>From swab to protocol in 4 weeks.</a:t>
            </a:r>
            <a:endParaRPr lang="en-US" sz="3200" dirty="0"/>
          </a:p>
        </p:txBody>
      </p:sp>
      <p:sp>
        <p:nvSpPr>
          <p:cNvPr id="5" name="Shape 3"/>
          <p:cNvSpPr/>
          <p:nvPr/>
        </p:nvSpPr>
        <p:spPr>
          <a:xfrm>
            <a:off x="480060" y="2194560"/>
            <a:ext cx="2697480" cy="3108960"/>
          </a:xfrm>
          <a:prstGeom prst="rect">
            <a:avLst/>
          </a:prstGeom>
          <a:solidFill>
            <a:srgbClr val="FFFFFF"/>
          </a:solidFill>
          <a:ln w="12700">
            <a:solidFill>
              <a:srgbClr val="1E3A8A"/>
            </a:solidFill>
            <a:prstDash val="solid"/>
          </a:ln>
        </p:spPr>
        <p:txBody>
          <a:bodyPr/>
          <a:lstStyle/>
          <a:p>
            <a:endParaRPr lang="en-US"/>
          </a:p>
        </p:txBody>
      </p:sp>
      <p:sp>
        <p:nvSpPr>
          <p:cNvPr id="6" name="Shape 4"/>
          <p:cNvSpPr/>
          <p:nvPr/>
        </p:nvSpPr>
        <p:spPr>
          <a:xfrm>
            <a:off x="480060" y="2194560"/>
            <a:ext cx="2697480" cy="502920"/>
          </a:xfrm>
          <a:prstGeom prst="rect">
            <a:avLst/>
          </a:prstGeom>
          <a:solidFill>
            <a:srgbClr val="1E3A8A"/>
          </a:solidFill>
          <a:ln w="12700">
            <a:solidFill>
              <a:srgbClr val="1E3A8A"/>
            </a:solidFill>
            <a:prstDash val="solid"/>
          </a:ln>
        </p:spPr>
        <p:txBody>
          <a:bodyPr/>
          <a:lstStyle/>
          <a:p>
            <a:endParaRPr lang="en-US"/>
          </a:p>
        </p:txBody>
      </p:sp>
      <p:sp>
        <p:nvSpPr>
          <p:cNvPr id="7" name="Text 5"/>
          <p:cNvSpPr/>
          <p:nvPr/>
        </p:nvSpPr>
        <p:spPr>
          <a:xfrm>
            <a:off x="480060" y="2304288"/>
            <a:ext cx="2697480" cy="274320"/>
          </a:xfrm>
          <a:prstGeom prst="rect">
            <a:avLst/>
          </a:prstGeom>
          <a:noFill/>
          <a:ln/>
        </p:spPr>
        <p:txBody>
          <a:bodyPr wrap="square" lIns="0" tIns="0" rIns="0" bIns="0" rtlCol="0" anchor="ctr"/>
          <a:lstStyle/>
          <a:p>
            <a:pPr marL="0" indent="0" algn="ctr">
              <a:buNone/>
            </a:pPr>
            <a:r>
              <a:rPr lang="en-US" sz="1100" b="1" kern="0" spc="400" dirty="0">
                <a:solidFill>
                  <a:srgbClr val="00E5FF"/>
                </a:solidFill>
                <a:latin typeface="Poppins" pitchFamily="34" charset="0"/>
                <a:ea typeface="Poppins" pitchFamily="34" charset="-122"/>
                <a:cs typeface="Poppins" pitchFamily="34" charset="-120"/>
              </a:rPr>
              <a:t>DAY 0</a:t>
            </a:r>
            <a:endParaRPr lang="en-US" sz="1100" dirty="0"/>
          </a:p>
        </p:txBody>
      </p:sp>
      <p:sp>
        <p:nvSpPr>
          <p:cNvPr id="8" name="Text 6"/>
          <p:cNvSpPr/>
          <p:nvPr/>
        </p:nvSpPr>
        <p:spPr>
          <a:xfrm>
            <a:off x="480060" y="2834640"/>
            <a:ext cx="2697480" cy="777240"/>
          </a:xfrm>
          <a:prstGeom prst="rect">
            <a:avLst/>
          </a:prstGeom>
          <a:noFill/>
          <a:ln/>
        </p:spPr>
        <p:txBody>
          <a:bodyPr wrap="square" lIns="0" tIns="0" rIns="0" bIns="0" rtlCol="0" anchor="ctr"/>
          <a:lstStyle/>
          <a:p>
            <a:pPr marL="0" indent="0" algn="ctr">
              <a:buNone/>
            </a:pPr>
            <a:r>
              <a:rPr lang="en-US" sz="6000" b="1" dirty="0">
                <a:solidFill>
                  <a:srgbClr val="F3F4F6"/>
                </a:solidFill>
                <a:latin typeface="Poppins" pitchFamily="34" charset="0"/>
                <a:ea typeface="Poppins" pitchFamily="34" charset="-122"/>
                <a:cs typeface="Poppins" pitchFamily="34" charset="-120"/>
              </a:rPr>
              <a:t>1</a:t>
            </a:r>
            <a:endParaRPr lang="en-US" sz="6000" dirty="0"/>
          </a:p>
        </p:txBody>
      </p:sp>
      <p:sp>
        <p:nvSpPr>
          <p:cNvPr id="9" name="Text 7"/>
          <p:cNvSpPr/>
          <p:nvPr/>
        </p:nvSpPr>
        <p:spPr>
          <a:xfrm>
            <a:off x="662940" y="3749040"/>
            <a:ext cx="2331720" cy="36576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Order</a:t>
            </a:r>
            <a:endParaRPr lang="en-US" sz="1800" dirty="0"/>
          </a:p>
        </p:txBody>
      </p:sp>
      <p:sp>
        <p:nvSpPr>
          <p:cNvPr id="10" name="Text 8"/>
          <p:cNvSpPr/>
          <p:nvPr/>
        </p:nvSpPr>
        <p:spPr>
          <a:xfrm>
            <a:off x="662940" y="4160520"/>
            <a:ext cx="2331720" cy="10972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Provider places one HS360 requisition. Cheek-swab kit ships to patient or in-clinic.</a:t>
            </a:r>
            <a:endParaRPr lang="en-US" sz="1100" dirty="0"/>
          </a:p>
        </p:txBody>
      </p:sp>
      <p:sp>
        <p:nvSpPr>
          <p:cNvPr id="11" name="Shape 9"/>
          <p:cNvSpPr/>
          <p:nvPr/>
        </p:nvSpPr>
        <p:spPr>
          <a:xfrm>
            <a:off x="3314700" y="2194560"/>
            <a:ext cx="2697480" cy="3108960"/>
          </a:xfrm>
          <a:prstGeom prst="rect">
            <a:avLst/>
          </a:prstGeom>
          <a:solidFill>
            <a:srgbClr val="FFFFFF"/>
          </a:solidFill>
          <a:ln w="12700">
            <a:solidFill>
              <a:srgbClr val="1E3A8A"/>
            </a:solidFill>
            <a:prstDash val="solid"/>
          </a:ln>
        </p:spPr>
        <p:txBody>
          <a:bodyPr/>
          <a:lstStyle/>
          <a:p>
            <a:endParaRPr lang="en-US"/>
          </a:p>
        </p:txBody>
      </p:sp>
      <p:sp>
        <p:nvSpPr>
          <p:cNvPr id="12" name="Shape 10"/>
          <p:cNvSpPr/>
          <p:nvPr/>
        </p:nvSpPr>
        <p:spPr>
          <a:xfrm>
            <a:off x="3314700" y="2194560"/>
            <a:ext cx="2697480" cy="502920"/>
          </a:xfrm>
          <a:prstGeom prst="rect">
            <a:avLst/>
          </a:prstGeom>
          <a:solidFill>
            <a:srgbClr val="1E3A8A"/>
          </a:solidFill>
          <a:ln w="12700">
            <a:solidFill>
              <a:srgbClr val="1E3A8A"/>
            </a:solidFill>
            <a:prstDash val="solid"/>
          </a:ln>
        </p:spPr>
        <p:txBody>
          <a:bodyPr/>
          <a:lstStyle/>
          <a:p>
            <a:endParaRPr lang="en-US"/>
          </a:p>
        </p:txBody>
      </p:sp>
      <p:sp>
        <p:nvSpPr>
          <p:cNvPr id="13" name="Text 11"/>
          <p:cNvSpPr/>
          <p:nvPr/>
        </p:nvSpPr>
        <p:spPr>
          <a:xfrm>
            <a:off x="3314700" y="2304288"/>
            <a:ext cx="2697480" cy="274320"/>
          </a:xfrm>
          <a:prstGeom prst="rect">
            <a:avLst/>
          </a:prstGeom>
          <a:noFill/>
          <a:ln/>
        </p:spPr>
        <p:txBody>
          <a:bodyPr wrap="square" lIns="0" tIns="0" rIns="0" bIns="0" rtlCol="0" anchor="ctr"/>
          <a:lstStyle/>
          <a:p>
            <a:pPr marL="0" indent="0" algn="ctr">
              <a:buNone/>
            </a:pPr>
            <a:r>
              <a:rPr lang="en-US" sz="1100" b="1" kern="0" spc="400" dirty="0">
                <a:solidFill>
                  <a:srgbClr val="00E5FF"/>
                </a:solidFill>
                <a:latin typeface="Poppins" pitchFamily="34" charset="0"/>
                <a:ea typeface="Poppins" pitchFamily="34" charset="-122"/>
                <a:cs typeface="Poppins" pitchFamily="34" charset="-120"/>
              </a:rPr>
              <a:t>DAY 1-2</a:t>
            </a:r>
            <a:endParaRPr lang="en-US" sz="1100" dirty="0"/>
          </a:p>
        </p:txBody>
      </p:sp>
      <p:sp>
        <p:nvSpPr>
          <p:cNvPr id="14" name="Text 12"/>
          <p:cNvSpPr/>
          <p:nvPr/>
        </p:nvSpPr>
        <p:spPr>
          <a:xfrm>
            <a:off x="3314700" y="2834640"/>
            <a:ext cx="2697480" cy="777240"/>
          </a:xfrm>
          <a:prstGeom prst="rect">
            <a:avLst/>
          </a:prstGeom>
          <a:noFill/>
          <a:ln/>
        </p:spPr>
        <p:txBody>
          <a:bodyPr wrap="square" lIns="0" tIns="0" rIns="0" bIns="0" rtlCol="0" anchor="ctr"/>
          <a:lstStyle/>
          <a:p>
            <a:pPr marL="0" indent="0" algn="ctr">
              <a:buNone/>
            </a:pPr>
            <a:r>
              <a:rPr lang="en-US" sz="6000" b="1" dirty="0">
                <a:solidFill>
                  <a:srgbClr val="F3F4F6"/>
                </a:solidFill>
                <a:latin typeface="Poppins" pitchFamily="34" charset="0"/>
                <a:ea typeface="Poppins" pitchFamily="34" charset="-122"/>
                <a:cs typeface="Poppins" pitchFamily="34" charset="-120"/>
              </a:rPr>
              <a:t>2</a:t>
            </a:r>
            <a:endParaRPr lang="en-US" sz="6000" dirty="0"/>
          </a:p>
        </p:txBody>
      </p:sp>
      <p:sp>
        <p:nvSpPr>
          <p:cNvPr id="15" name="Text 13"/>
          <p:cNvSpPr/>
          <p:nvPr/>
        </p:nvSpPr>
        <p:spPr>
          <a:xfrm>
            <a:off x="3497580" y="3749040"/>
            <a:ext cx="2331720" cy="36576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Collect</a:t>
            </a:r>
            <a:endParaRPr lang="en-US" sz="1800" dirty="0"/>
          </a:p>
        </p:txBody>
      </p:sp>
      <p:sp>
        <p:nvSpPr>
          <p:cNvPr id="16" name="Text 14"/>
          <p:cNvSpPr/>
          <p:nvPr/>
        </p:nvSpPr>
        <p:spPr>
          <a:xfrm>
            <a:off x="3497580" y="4160520"/>
            <a:ext cx="2331720" cy="10972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Patient performs cheek swab. Returns prepaid mailer. Genetic plus optional functional labs draw at HS360 partner site.</a:t>
            </a:r>
            <a:endParaRPr lang="en-US" sz="1100" dirty="0"/>
          </a:p>
        </p:txBody>
      </p:sp>
      <p:sp>
        <p:nvSpPr>
          <p:cNvPr id="17" name="Shape 15"/>
          <p:cNvSpPr/>
          <p:nvPr/>
        </p:nvSpPr>
        <p:spPr>
          <a:xfrm>
            <a:off x="6149340" y="2194560"/>
            <a:ext cx="2697480" cy="3108960"/>
          </a:xfrm>
          <a:prstGeom prst="rect">
            <a:avLst/>
          </a:prstGeom>
          <a:solidFill>
            <a:srgbClr val="FFFFFF"/>
          </a:solidFill>
          <a:ln w="12700">
            <a:solidFill>
              <a:srgbClr val="1E3A8A"/>
            </a:solidFill>
            <a:prstDash val="solid"/>
          </a:ln>
        </p:spPr>
        <p:txBody>
          <a:bodyPr/>
          <a:lstStyle/>
          <a:p>
            <a:endParaRPr lang="en-US"/>
          </a:p>
        </p:txBody>
      </p:sp>
      <p:sp>
        <p:nvSpPr>
          <p:cNvPr id="18" name="Shape 16"/>
          <p:cNvSpPr/>
          <p:nvPr/>
        </p:nvSpPr>
        <p:spPr>
          <a:xfrm>
            <a:off x="6149340" y="2194560"/>
            <a:ext cx="2697480" cy="502920"/>
          </a:xfrm>
          <a:prstGeom prst="rect">
            <a:avLst/>
          </a:prstGeom>
          <a:solidFill>
            <a:srgbClr val="1E3A8A"/>
          </a:solidFill>
          <a:ln w="12700">
            <a:solidFill>
              <a:srgbClr val="1E3A8A"/>
            </a:solidFill>
            <a:prstDash val="solid"/>
          </a:ln>
        </p:spPr>
        <p:txBody>
          <a:bodyPr/>
          <a:lstStyle/>
          <a:p>
            <a:endParaRPr lang="en-US"/>
          </a:p>
        </p:txBody>
      </p:sp>
      <p:sp>
        <p:nvSpPr>
          <p:cNvPr id="19" name="Text 17"/>
          <p:cNvSpPr/>
          <p:nvPr/>
        </p:nvSpPr>
        <p:spPr>
          <a:xfrm>
            <a:off x="6149340" y="2304288"/>
            <a:ext cx="2697480" cy="274320"/>
          </a:xfrm>
          <a:prstGeom prst="rect">
            <a:avLst/>
          </a:prstGeom>
          <a:noFill/>
          <a:ln/>
        </p:spPr>
        <p:txBody>
          <a:bodyPr wrap="square" lIns="0" tIns="0" rIns="0" bIns="0" rtlCol="0" anchor="ctr"/>
          <a:lstStyle/>
          <a:p>
            <a:pPr marL="0" indent="0" algn="ctr">
              <a:buNone/>
            </a:pPr>
            <a:r>
              <a:rPr lang="en-US" sz="1100" b="1" kern="0" spc="400" dirty="0">
                <a:solidFill>
                  <a:srgbClr val="00E5FF"/>
                </a:solidFill>
                <a:latin typeface="Poppins" pitchFamily="34" charset="0"/>
                <a:ea typeface="Poppins" pitchFamily="34" charset="-122"/>
                <a:cs typeface="Poppins" pitchFamily="34" charset="-120"/>
              </a:rPr>
              <a:t>WEEK 2-3</a:t>
            </a:r>
            <a:endParaRPr lang="en-US" sz="1100" dirty="0"/>
          </a:p>
        </p:txBody>
      </p:sp>
      <p:sp>
        <p:nvSpPr>
          <p:cNvPr id="20" name="Text 18"/>
          <p:cNvSpPr/>
          <p:nvPr/>
        </p:nvSpPr>
        <p:spPr>
          <a:xfrm>
            <a:off x="6149340" y="2834640"/>
            <a:ext cx="2697480" cy="777240"/>
          </a:xfrm>
          <a:prstGeom prst="rect">
            <a:avLst/>
          </a:prstGeom>
          <a:noFill/>
          <a:ln/>
        </p:spPr>
        <p:txBody>
          <a:bodyPr wrap="square" lIns="0" tIns="0" rIns="0" bIns="0" rtlCol="0" anchor="ctr"/>
          <a:lstStyle/>
          <a:p>
            <a:pPr marL="0" indent="0" algn="ctr">
              <a:buNone/>
            </a:pPr>
            <a:r>
              <a:rPr lang="en-US" sz="6000" b="1" dirty="0">
                <a:solidFill>
                  <a:srgbClr val="F3F4F6"/>
                </a:solidFill>
                <a:latin typeface="Poppins" pitchFamily="34" charset="0"/>
                <a:ea typeface="Poppins" pitchFamily="34" charset="-122"/>
                <a:cs typeface="Poppins" pitchFamily="34" charset="-120"/>
              </a:rPr>
              <a:t>3</a:t>
            </a:r>
            <a:endParaRPr lang="en-US" sz="6000" dirty="0"/>
          </a:p>
        </p:txBody>
      </p:sp>
      <p:sp>
        <p:nvSpPr>
          <p:cNvPr id="21" name="Text 19"/>
          <p:cNvSpPr/>
          <p:nvPr/>
        </p:nvSpPr>
        <p:spPr>
          <a:xfrm>
            <a:off x="6332220" y="3749040"/>
            <a:ext cx="2331720" cy="36576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Report</a:t>
            </a:r>
            <a:endParaRPr lang="en-US" sz="1800" dirty="0"/>
          </a:p>
        </p:txBody>
      </p:sp>
      <p:sp>
        <p:nvSpPr>
          <p:cNvPr id="22" name="Text 20"/>
          <p:cNvSpPr/>
          <p:nvPr/>
        </p:nvSpPr>
        <p:spPr>
          <a:xfrm>
            <a:off x="6332220" y="4160520"/>
            <a:ext cx="2331720" cy="10972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Provider receives ProxiGene Core Biosynthetix Report. Verification lab results land in same patient record.</a:t>
            </a:r>
            <a:endParaRPr lang="en-US" sz="1100" dirty="0"/>
          </a:p>
        </p:txBody>
      </p:sp>
      <p:sp>
        <p:nvSpPr>
          <p:cNvPr id="23" name="Shape 21"/>
          <p:cNvSpPr/>
          <p:nvPr/>
        </p:nvSpPr>
        <p:spPr>
          <a:xfrm>
            <a:off x="8983980" y="2194560"/>
            <a:ext cx="2697480" cy="3108960"/>
          </a:xfrm>
          <a:prstGeom prst="rect">
            <a:avLst/>
          </a:prstGeom>
          <a:solidFill>
            <a:srgbClr val="FFFFFF"/>
          </a:solidFill>
          <a:ln w="12700">
            <a:solidFill>
              <a:srgbClr val="1E3A8A"/>
            </a:solidFill>
            <a:prstDash val="solid"/>
          </a:ln>
        </p:spPr>
        <p:txBody>
          <a:bodyPr/>
          <a:lstStyle/>
          <a:p>
            <a:endParaRPr lang="en-US"/>
          </a:p>
        </p:txBody>
      </p:sp>
      <p:sp>
        <p:nvSpPr>
          <p:cNvPr id="24" name="Shape 22"/>
          <p:cNvSpPr/>
          <p:nvPr/>
        </p:nvSpPr>
        <p:spPr>
          <a:xfrm>
            <a:off x="8983980" y="2194560"/>
            <a:ext cx="2697480" cy="502920"/>
          </a:xfrm>
          <a:prstGeom prst="rect">
            <a:avLst/>
          </a:prstGeom>
          <a:solidFill>
            <a:srgbClr val="1E3A8A"/>
          </a:solidFill>
          <a:ln w="12700">
            <a:solidFill>
              <a:srgbClr val="1E3A8A"/>
            </a:solidFill>
            <a:prstDash val="solid"/>
          </a:ln>
        </p:spPr>
        <p:txBody>
          <a:bodyPr/>
          <a:lstStyle/>
          <a:p>
            <a:endParaRPr lang="en-US"/>
          </a:p>
        </p:txBody>
      </p:sp>
      <p:sp>
        <p:nvSpPr>
          <p:cNvPr id="25" name="Text 23"/>
          <p:cNvSpPr/>
          <p:nvPr/>
        </p:nvSpPr>
        <p:spPr>
          <a:xfrm>
            <a:off x="8983980" y="2304288"/>
            <a:ext cx="2697480" cy="274320"/>
          </a:xfrm>
          <a:prstGeom prst="rect">
            <a:avLst/>
          </a:prstGeom>
          <a:noFill/>
          <a:ln/>
        </p:spPr>
        <p:txBody>
          <a:bodyPr wrap="square" lIns="0" tIns="0" rIns="0" bIns="0" rtlCol="0" anchor="ctr"/>
          <a:lstStyle/>
          <a:p>
            <a:pPr marL="0" indent="0" algn="ctr">
              <a:buNone/>
            </a:pPr>
            <a:r>
              <a:rPr lang="en-US" sz="1100" b="1" kern="0" spc="400" dirty="0">
                <a:solidFill>
                  <a:srgbClr val="00E5FF"/>
                </a:solidFill>
                <a:latin typeface="Poppins" pitchFamily="34" charset="0"/>
                <a:ea typeface="Poppins" pitchFamily="34" charset="-122"/>
                <a:cs typeface="Poppins" pitchFamily="34" charset="-120"/>
              </a:rPr>
              <a:t>WEEK 4+</a:t>
            </a:r>
            <a:endParaRPr lang="en-US" sz="1100" dirty="0"/>
          </a:p>
        </p:txBody>
      </p:sp>
      <p:sp>
        <p:nvSpPr>
          <p:cNvPr id="26" name="Text 24"/>
          <p:cNvSpPr/>
          <p:nvPr/>
        </p:nvSpPr>
        <p:spPr>
          <a:xfrm>
            <a:off x="8983980" y="2834640"/>
            <a:ext cx="2697480" cy="777240"/>
          </a:xfrm>
          <a:prstGeom prst="rect">
            <a:avLst/>
          </a:prstGeom>
          <a:noFill/>
          <a:ln/>
        </p:spPr>
        <p:txBody>
          <a:bodyPr wrap="square" lIns="0" tIns="0" rIns="0" bIns="0" rtlCol="0" anchor="ctr"/>
          <a:lstStyle/>
          <a:p>
            <a:pPr marL="0" indent="0" algn="ctr">
              <a:buNone/>
            </a:pPr>
            <a:r>
              <a:rPr lang="en-US" sz="6000" b="1" dirty="0">
                <a:solidFill>
                  <a:srgbClr val="F3F4F6"/>
                </a:solidFill>
                <a:latin typeface="Poppins" pitchFamily="34" charset="0"/>
                <a:ea typeface="Poppins" pitchFamily="34" charset="-122"/>
                <a:cs typeface="Poppins" pitchFamily="34" charset="-120"/>
              </a:rPr>
              <a:t>4</a:t>
            </a:r>
            <a:endParaRPr lang="en-US" sz="6000" dirty="0"/>
          </a:p>
        </p:txBody>
      </p:sp>
      <p:sp>
        <p:nvSpPr>
          <p:cNvPr id="27" name="Text 25"/>
          <p:cNvSpPr/>
          <p:nvPr/>
        </p:nvSpPr>
        <p:spPr>
          <a:xfrm>
            <a:off x="9166860" y="3749040"/>
            <a:ext cx="2331720" cy="365760"/>
          </a:xfrm>
          <a:prstGeom prst="rect">
            <a:avLst/>
          </a:prstGeom>
          <a:noFill/>
          <a:ln/>
        </p:spPr>
        <p:txBody>
          <a:bodyPr wrap="square" lIns="0" tIns="0" rIns="0" bIns="0" rtlCol="0" anchor="ctr"/>
          <a:lstStyle/>
          <a:p>
            <a:pPr marL="0" indent="0" algn="ctr">
              <a:buNone/>
            </a:pPr>
            <a:r>
              <a:rPr lang="en-US" sz="1800" b="1" dirty="0">
                <a:solidFill>
                  <a:srgbClr val="1E3A8A"/>
                </a:solidFill>
                <a:latin typeface="Poppins" pitchFamily="34" charset="0"/>
                <a:ea typeface="Poppins" pitchFamily="34" charset="-122"/>
                <a:cs typeface="Poppins" pitchFamily="34" charset="-120"/>
              </a:rPr>
              <a:t>Act</a:t>
            </a:r>
            <a:endParaRPr lang="en-US" sz="1800" dirty="0"/>
          </a:p>
        </p:txBody>
      </p:sp>
      <p:sp>
        <p:nvSpPr>
          <p:cNvPr id="28" name="Text 26"/>
          <p:cNvSpPr/>
          <p:nvPr/>
        </p:nvSpPr>
        <p:spPr>
          <a:xfrm>
            <a:off x="9166860" y="4160520"/>
            <a:ext cx="2331720" cy="1097280"/>
          </a:xfrm>
          <a:prstGeom prst="rect">
            <a:avLst/>
          </a:prstGeom>
          <a:noFill/>
          <a:ln/>
        </p:spPr>
        <p:txBody>
          <a:bodyPr wrap="square" lIns="0" tIns="0" rIns="0" bIns="0" rtlCol="0" anchor="ctr"/>
          <a:lstStyle/>
          <a:p>
            <a:pPr marL="0" indent="0" algn="ctr">
              <a:buNone/>
            </a:pPr>
            <a:r>
              <a:rPr lang="en-US" sz="1100" dirty="0">
                <a:solidFill>
                  <a:srgbClr val="1F2937"/>
                </a:solidFill>
                <a:latin typeface="Poppins" pitchFamily="34" charset="0"/>
                <a:ea typeface="Poppins" pitchFamily="34" charset="-122"/>
                <a:cs typeface="Poppins" pitchFamily="34" charset="-120"/>
              </a:rPr>
              <a:t>Provider reviews highest-relevance peptides plus action thresholds. Builds protocol. ProxiGene clinical team available for case review.</a:t>
            </a:r>
            <a:endParaRPr lang="en-US" sz="1100" dirty="0"/>
          </a:p>
        </p:txBody>
      </p:sp>
      <p:sp>
        <p:nvSpPr>
          <p:cNvPr id="29" name="Text 27"/>
          <p:cNvSpPr/>
          <p:nvPr/>
        </p:nvSpPr>
        <p:spPr>
          <a:xfrm>
            <a:off x="914400" y="5760720"/>
            <a:ext cx="10332720" cy="457200"/>
          </a:xfrm>
          <a:prstGeom prst="rect">
            <a:avLst/>
          </a:prstGeom>
          <a:noFill/>
          <a:ln/>
        </p:spPr>
        <p:txBody>
          <a:bodyPr wrap="square" lIns="0" tIns="0" rIns="0" bIns="0" rtlCol="0" anchor="ctr"/>
          <a:lstStyle/>
          <a:p>
            <a:pPr marL="0" indent="0" algn="ctr">
              <a:buNone/>
            </a:pPr>
            <a:r>
              <a:rPr lang="en-US" sz="1400" i="1" dirty="0">
                <a:solidFill>
                  <a:srgbClr val="1E3A8A"/>
                </a:solidFill>
                <a:latin typeface="Poppins" pitchFamily="34" charset="0"/>
                <a:ea typeface="Poppins" pitchFamily="34" charset="-122"/>
                <a:cs typeface="Poppins" pitchFamily="34" charset="-120"/>
              </a:rPr>
              <a:t>One swab. One requisition. Lifetime data. Re-runnable as new pathways are added.</a:t>
            </a:r>
            <a:endParaRPr lang="en-US" sz="1400" dirty="0"/>
          </a:p>
        </p:txBody>
      </p:sp>
      <p:sp>
        <p:nvSpPr>
          <p:cNvPr id="30" name="Text 28"/>
          <p:cNvSpPr/>
          <p:nvPr/>
        </p:nvSpPr>
        <p:spPr>
          <a:xfrm>
            <a:off x="11247120" y="6492240"/>
            <a:ext cx="640080" cy="228600"/>
          </a:xfrm>
          <a:prstGeom prst="rect">
            <a:avLst/>
          </a:prstGeom>
          <a:noFill/>
          <a:ln/>
        </p:spPr>
        <p:txBody>
          <a:bodyPr wrap="square" lIns="0" tIns="0" rIns="0" bIns="0" rtlCol="0" anchor="ctr"/>
          <a:lstStyle/>
          <a:p>
            <a:pPr marL="0" indent="0" algn="r">
              <a:buNone/>
            </a:pPr>
            <a:r>
              <a:rPr lang="en-US" sz="900" dirty="0">
                <a:solidFill>
                  <a:srgbClr val="6B7280"/>
                </a:solidFill>
                <a:latin typeface="Poppins" pitchFamily="34" charset="0"/>
                <a:ea typeface="Poppins" pitchFamily="34" charset="-122"/>
                <a:cs typeface="Poppins" pitchFamily="34" charset="-120"/>
              </a:rPr>
              <a:t>12 / 14</a:t>
            </a:r>
            <a:endParaRPr lang="en-US" sz="900" dirty="0"/>
          </a:p>
        </p:txBody>
      </p:sp>
      <p:sp>
        <p:nvSpPr>
          <p:cNvPr id="32" name="Text 18">
            <a:extLst>
              <a:ext uri="{FF2B5EF4-FFF2-40B4-BE49-F238E27FC236}">
                <a16:creationId xmlns:a16="http://schemas.microsoft.com/office/drawing/2014/main" id="{A15B27EF-8E38-26EF-FE46-55DC7B4B35C3}"/>
              </a:ext>
            </a:extLst>
          </p:cNvPr>
          <p:cNvSpPr/>
          <p:nvPr/>
        </p:nvSpPr>
        <p:spPr>
          <a:xfrm>
            <a:off x="365760" y="6492240"/>
            <a:ext cx="4572000" cy="228600"/>
          </a:xfrm>
          <a:prstGeom prst="rect">
            <a:avLst/>
          </a:prstGeom>
          <a:noFill/>
          <a:ln/>
        </p:spPr>
        <p:txBody>
          <a:bodyPr wrap="square" lIns="0" tIns="0" rIns="0" bIns="0" rtlCol="0" anchor="ctr"/>
          <a:lstStyle/>
          <a:p>
            <a:pPr marL="0" indent="0" algn="l">
              <a:buNone/>
            </a:pPr>
            <a:r>
              <a:rPr lang="en-US" sz="900" dirty="0" err="1">
                <a:solidFill>
                  <a:srgbClr val="6B7280"/>
                </a:solidFill>
                <a:latin typeface="Poppins" pitchFamily="34" charset="0"/>
                <a:ea typeface="Poppins" pitchFamily="34" charset="-122"/>
                <a:cs typeface="Poppins" pitchFamily="34" charset="-120"/>
              </a:rPr>
              <a:t>ProxiGene</a:t>
            </a:r>
            <a:r>
              <a:rPr lang="en-US" sz="900" dirty="0">
                <a:solidFill>
                  <a:srgbClr val="6B7280"/>
                </a:solidFill>
                <a:latin typeface="Poppins" pitchFamily="34" charset="0"/>
                <a:ea typeface="Poppins" pitchFamily="34" charset="-122"/>
                <a:cs typeface="Poppins" pitchFamily="34" charset="-120"/>
              </a:rPr>
              <a:t> Core </a:t>
            </a:r>
            <a:r>
              <a:rPr lang="en-US" sz="900" dirty="0" err="1">
                <a:solidFill>
                  <a:srgbClr val="6B7280"/>
                </a:solidFill>
                <a:latin typeface="Poppins" pitchFamily="34" charset="0"/>
                <a:ea typeface="Poppins" pitchFamily="34" charset="-122"/>
                <a:cs typeface="Poppins" pitchFamily="34" charset="-120"/>
              </a:rPr>
              <a:t>BioSynthetix</a:t>
            </a:r>
            <a:r>
              <a:rPr lang="en-US" sz="900" dirty="0">
                <a:solidFill>
                  <a:srgbClr val="6B7280"/>
                </a:solidFill>
                <a:latin typeface="Poppins" pitchFamily="34" charset="0"/>
                <a:ea typeface="Poppins" pitchFamily="34" charset="-122"/>
                <a:cs typeface="Poppins" pitchFamily="34" charset="-120"/>
              </a:rPr>
              <a:t> Panel ·  A HealthSpan360 Product</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436</TotalTime>
  <Words>2121</Words>
  <Application>Microsoft Office PowerPoint</Application>
  <PresentationFormat>Widescreen</PresentationFormat>
  <Paragraphs>278</Paragraphs>
  <Slides>12</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Consolas</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HealthSpan360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ProxiGene Clinician Pitch Deck</dc:title>
  <dc:subject>PptxGenJS Presentation</dc:subject>
  <dc:creator>ProxiGene</dc:creator>
  <cp:lastModifiedBy>Jeff Lutz</cp:lastModifiedBy>
  <cp:revision>4</cp:revision>
  <dcterms:created xsi:type="dcterms:W3CDTF">2026-04-28T15:27:48Z</dcterms:created>
  <dcterms:modified xsi:type="dcterms:W3CDTF">2026-05-11T19:13:11Z</dcterms:modified>
</cp:coreProperties>
</file>