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9" r:id="rId2"/>
    <p:sldId id="290" r:id="rId3"/>
    <p:sldId id="291" r:id="rId4"/>
    <p:sldId id="292" r:id="rId5"/>
    <p:sldId id="293" r:id="rId6"/>
    <p:sldId id="294" r:id="rId7"/>
    <p:sldId id="286" r:id="rId8"/>
    <p:sldId id="295" r:id="rId9"/>
    <p:sldId id="288" r:id="rId10"/>
    <p:sldId id="29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110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Markers</c:v>
                </c:pt>
              </c:strCache>
            </c:strRef>
          </c:tx>
          <c:spPr>
            <a:solidFill>
              <a:srgbClr val="1E3A8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A33-4C66-8F21-B38F612DCED7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A33-4C66-8F21-B38F612DCED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A33-4C66-8F21-B38F612DCED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6A33-4C66-8F21-B38F612DCED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6A33-4C66-8F21-B38F612DCED7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6A33-4C66-8F21-B38F612DCED7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1F2937"/>
                    </a:solidFill>
                    <a:latin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Phase I metabolism</c:v>
                </c:pt>
                <c:pt idx="1">
                  <c:v>Phase II metabolism</c:v>
                </c:pt>
                <c:pt idx="2">
                  <c:v>Other clinical</c:v>
                </c:pt>
                <c:pt idx="3">
                  <c:v>Pharmacodynamic</c:v>
                </c:pt>
                <c:pt idx="4">
                  <c:v>HLA / immune</c:v>
                </c:pt>
                <c:pt idx="5">
                  <c:v>Transporters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8</c:v>
                </c:pt>
                <c:pt idx="2">
                  <c:v>6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A33-4C66-8F21-B38F612DCED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F2937"/>
                </a:solidFill>
                <a:latin typeface="Montserra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241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02920"/>
            <a:ext cx="3489534" cy="944029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assets/proxigene_locku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5155842" cy="9601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214884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2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52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Pharmacogenomics</a:t>
            </a:r>
            <a:endParaRPr lang="en-US" sz="5200" dirty="0"/>
          </a:p>
        </p:txBody>
      </p:sp>
      <p:sp>
        <p:nvSpPr>
          <p:cNvPr id="5" name="Text 2"/>
          <p:cNvSpPr/>
          <p:nvPr/>
        </p:nvSpPr>
        <p:spPr>
          <a:xfrm>
            <a:off x="502920" y="320040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Genotype-guided prescribing intelligence, delivered as clinical action, not raw data.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502920" y="434340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34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502920" y="50749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genes, HLA &amp; PD markers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246120" y="434340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3246120" y="507492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therapeutic areas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89320" y="434340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CPIC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5989320" y="5074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DPWG · FDA · PharmGKB aligned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02920" y="6172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Provider-ordered · Performed in a CLIA-certified laboratory (CLIA #45D2326543)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9423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CLINICAL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same prescription, very different outcomes.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02920" y="1572768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14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Genetic variation in drug-metabolizing enzymes, transporters, HLA and drug-target genes shapes who responds, who under-responds, and who is at elevated risk of an adverse reaction, often invisibly, until it shows up in the patient.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02920" y="283464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0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250+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02920" y="347472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medicines carry pharmacogenomic information in FDA-approved labeling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840480" y="283464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000" b="1" dirty="0">
                <a:gradFill>
                  <a:gsLst>
                    <a:gs pos="0">
                      <a:srgbClr val="C2188B"/>
                    </a:gs>
                    <a:gs pos="40000">
                      <a:srgbClr val="E91E63"/>
                    </a:gs>
                    <a:gs pos="75000">
                      <a:srgbClr val="FF5722"/>
                    </a:gs>
                    <a:gs pos="100000">
                      <a:srgbClr val="FF7A00"/>
                    </a:gs>
                  </a:gsLst>
                  <a:lin ang="0" scaled="1"/>
                </a:gra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63% / 29%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840480" y="3474720"/>
            <a:ext cx="3063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adults / children were prescribed a medication meaningfully affected by their genetics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38912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i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Sources: FDA Table of Pharmacogenomic Biomarkers in Drug Labeling; Liu et al., 2021.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502920" y="489204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 converts inherited variation into prescribing intelligence, before the first dose.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360920" y="1554480"/>
            <a:ext cx="4343400" cy="1417320"/>
          </a:xfrm>
          <a:prstGeom prst="roundRect">
            <a:avLst>
              <a:gd name="adj" fmla="val 516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571232" y="1828800"/>
            <a:ext cx="502920" cy="502920"/>
          </a:xfrm>
          <a:prstGeom prst="roundRect">
            <a:avLst>
              <a:gd name="adj" fmla="val 16364"/>
            </a:avLst>
          </a:prstGeom>
          <a:solidFill>
            <a:srgbClr val="C2188B"/>
          </a:solidFill>
          <a:ln w="63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0" descr="assets/icons/triangl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816" y="1929384"/>
            <a:ext cx="301752" cy="30175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275320" y="1773936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Toxicity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75320" y="2212848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drug accumulates to excess, driving adverse reactions.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7360920" y="3127248"/>
            <a:ext cx="4343400" cy="1417320"/>
          </a:xfrm>
          <a:prstGeom prst="roundRect">
            <a:avLst>
              <a:gd name="adj" fmla="val 516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571232" y="3401568"/>
            <a:ext cx="502920" cy="502920"/>
          </a:xfrm>
          <a:prstGeom prst="roundRect">
            <a:avLst>
              <a:gd name="adj" fmla="val 16364"/>
            </a:avLst>
          </a:prstGeom>
          <a:solidFill>
            <a:srgbClr val="C2188B"/>
          </a:solidFill>
          <a:ln w="63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8" name="Image 1" descr="assets/icons/targe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1816" y="3502152"/>
            <a:ext cx="301752" cy="301752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8275320" y="3346704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Lack of efficacy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8275320" y="3785616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Sub-therapeutic exposure: the drug doesn't reach effect.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7360920" y="4700016"/>
            <a:ext cx="4343400" cy="1417320"/>
          </a:xfrm>
          <a:prstGeom prst="roundRect">
            <a:avLst>
              <a:gd name="adj" fmla="val 516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8"/>
          <p:cNvSpPr/>
          <p:nvPr/>
        </p:nvSpPr>
        <p:spPr>
          <a:xfrm>
            <a:off x="7571232" y="4974336"/>
            <a:ext cx="502920" cy="502920"/>
          </a:xfrm>
          <a:prstGeom prst="roundRect">
            <a:avLst>
              <a:gd name="adj" fmla="val 16364"/>
            </a:avLst>
          </a:prstGeom>
          <a:solidFill>
            <a:srgbClr val="C2188B"/>
          </a:solidFill>
          <a:ln w="6350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3" name="Image 2" descr="assets/icons/shiel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1816" y="5074920"/>
            <a:ext cx="301752" cy="301752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8275320" y="4919472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Hypersensitivity</a:t>
            </a:r>
            <a:endParaRPr lang="en-US" sz="1500" dirty="0"/>
          </a:p>
        </p:txBody>
      </p:sp>
      <p:sp>
        <p:nvSpPr>
          <p:cNvPr id="25" name="Text 20"/>
          <p:cNvSpPr/>
          <p:nvPr/>
        </p:nvSpPr>
        <p:spPr>
          <a:xfrm>
            <a:off x="8275320" y="5358384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1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normal dose triggers a severe, sometimes immune-mediated reaction.</a:t>
            </a:r>
            <a:endParaRPr lang="en-US" sz="1100" dirty="0"/>
          </a:p>
        </p:txBody>
      </p:sp>
      <p:sp>
        <p:nvSpPr>
          <p:cNvPr id="26" name="Text 21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  <p:pic>
        <p:nvPicPr>
          <p:cNvPr id="29" name="Image 0" descr="assets/proxigene_lockup.png">
            <a:extLst>
              <a:ext uri="{FF2B5EF4-FFF2-40B4-BE49-F238E27FC236}">
                <a16:creationId xmlns:a16="http://schemas.microsoft.com/office/drawing/2014/main" id="{0D505DF8-F816-D5A5-8CC7-11F716ECDE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280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ENGINE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1371600"/>
            <a:ext cx="10972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 is the molecular intelligence layer.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2606040"/>
            <a:ext cx="11201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precision-genomics platform from HealthSpan360 that converts genetic and molecular data into actionable health and diagnostic insight, data-driven precision health, delivered at the point of care.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02919" y="3840480"/>
            <a:ext cx="1119922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Tested once, it stays actionable: a ProxiGene result informs not just today's prescription, but future prescribing decisions across the patient's record.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02920" y="461772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58952" y="4864608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0" descr="assets/icons/gaug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974336"/>
            <a:ext cx="329184" cy="32918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8952" y="550468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Reports metabolizer phenotype per CPIC standards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297680" y="461772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53712" y="4864608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icons/shiel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4974336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53712" y="550468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Flags high-severity gene–drug and HLA risks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092440" y="4617720"/>
            <a:ext cx="3611880" cy="1417320"/>
          </a:xfrm>
          <a:prstGeom prst="roundRect">
            <a:avLst>
              <a:gd name="adj" fmla="val 5161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348472" y="4864608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6" name="Image 2" descr="assets/icons/rout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8200" y="4974336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348472" y="5504688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Suggests CPIC-aligned alternatives and dosing guidance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  <p:pic>
        <p:nvPicPr>
          <p:cNvPr id="22" name="Image 0" descr="assets/proxigene_lockup.png">
            <a:extLst>
              <a:ext uri="{FF2B5EF4-FFF2-40B4-BE49-F238E27FC236}">
                <a16:creationId xmlns:a16="http://schemas.microsoft.com/office/drawing/2014/main" id="{F982D5CE-50B7-4226-3F3F-B949D29A39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86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 01 · COVERAGE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Comprehensive, multi-class gene coverage.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34 pharmacogenes, HLA loci and pharmacodynamic markers on the Axiom PangenomiX array, spanning metabolism, transport, immune-mediated risk and drug-target response.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02920" y="23317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2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MARKERS BY FUNCTIONAL CLASS</a:t>
            </a:r>
            <a:endParaRPr lang="en-US" sz="11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320040" y="2651760"/>
          <a:ext cx="539496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/>
          <p:nvPr/>
        </p:nvSpPr>
        <p:spPr>
          <a:xfrm>
            <a:off x="5989320" y="2487168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I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989320" y="2724912"/>
            <a:ext cx="5715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CYP2D6 CYP2C19 CYP2C9 CYP3A4 CYP3A5</a:t>
            </a:r>
            <a:endParaRPr lang="en-US" sz="9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CYP2C8 CYP2B6 CYP2E1 CYP4F2</a:t>
            </a:r>
            <a:endParaRPr lang="en-US" sz="950" dirty="0"/>
          </a:p>
        </p:txBody>
      </p:sp>
      <p:sp>
        <p:nvSpPr>
          <p:cNvPr id="9" name="Text 6"/>
          <p:cNvSpPr/>
          <p:nvPr/>
        </p:nvSpPr>
        <p:spPr>
          <a:xfrm>
            <a:off x="5989320" y="3273552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II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989320" y="3511296"/>
            <a:ext cx="5715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UGT1A1 UGT2B7 TPMT NUDT15 NAT2 DPYD</a:t>
            </a:r>
            <a:endParaRPr lang="en-US" sz="9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GSTM1 GSTP1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5989320" y="4059936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TRANSPORTERS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989320" y="4297680"/>
            <a:ext cx="5715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SLCO1B1 ABCG2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5989320" y="4663440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HLA / IMMUNE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5989320" y="4901184"/>
            <a:ext cx="5715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HLA-B*57:01 HLA-B*58:01 HLA-B*15:02</a:t>
            </a:r>
            <a:endParaRPr lang="en-US" sz="9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HLA-A*31:01</a:t>
            </a:r>
            <a:endParaRPr lang="en-US" sz="950" dirty="0"/>
          </a:p>
        </p:txBody>
      </p:sp>
      <p:sp>
        <p:nvSpPr>
          <p:cNvPr id="15" name="Text 12"/>
          <p:cNvSpPr/>
          <p:nvPr/>
        </p:nvSpPr>
        <p:spPr>
          <a:xfrm>
            <a:off x="5989320" y="5449824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PHARMACODYNAMIC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989320" y="5687568"/>
            <a:ext cx="5715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COMT OPRM1 HTR2A IFNL3 VKORC1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5989320" y="6053328"/>
            <a:ext cx="5715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b="1" kern="0" spc="1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OTHER CLINICAL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5989320" y="6291072"/>
            <a:ext cx="5715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CFTR G6PD RYR1 CACNA1S F2 F5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  <p:pic>
        <p:nvPicPr>
          <p:cNvPr id="23" name="Image 0" descr="assets/proxigene_lockup.png">
            <a:extLst>
              <a:ext uri="{FF2B5EF4-FFF2-40B4-BE49-F238E27FC236}">
                <a16:creationId xmlns:a16="http://schemas.microsoft.com/office/drawing/2014/main" id="{2687E8A1-4C7E-6E5D-4814-5ED8FBAB5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763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DIFFERENTIATOR 02 · DECISION SUPPORT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More than a gene list: a </a:t>
            </a:r>
            <a:r>
              <a:rPr lang="en-US" sz="3000" b="1" dirty="0">
                <a:solidFill>
                  <a:srgbClr val="1E3A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decision-support layer.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Coverage is table stakes. ProxiGene's edge is what surrounds the genotype: findings arrive triaged, severity-ranked, and paired with a clear clinical directive.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22376" y="2441448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assets/icons/gaug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" y="2532888"/>
            <a:ext cx="274320" cy="2743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244144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Clinician Action Summary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22376" y="2971800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triaged dashboard opens every report: the interactions that need attention, first.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480560" y="2240280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700016" y="2441448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icons/scal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456" y="2532888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7800" y="244144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Severity tiering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700016" y="2971800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finding is ranked major or moderate, with an explicit 'alternate drug' vs 'alternate dosing' call.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8458200" y="2240280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8677656" y="2441448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assets/icons/layers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9096" y="2532888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235440" y="2441448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Organized by therapeutic area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677656" y="2971800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Findings sorted across 14 clinical categories, so drugs surface in the context you prescribe in.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502920" y="3995928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722376" y="4197096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assets/icons/rout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16" y="4288536"/>
            <a:ext cx="274320" cy="27432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280160" y="4197096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CPIC-aligned alternatives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722376" y="4727448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a drug is flagged, the report names guideline-consistent alternatives and dosing adjustments.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4480560" y="3995928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4700016" y="4197096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assets/icons/list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456" y="4288536"/>
            <a:ext cx="274320" cy="27432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57800" y="4197096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Full transparency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700016" y="4727448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genotype and every allele interrogated is shown, including 'no action detected' calls.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8458200" y="3995928"/>
            <a:ext cx="3611880" cy="1481328"/>
          </a:xfrm>
          <a:prstGeom prst="roundRect">
            <a:avLst>
              <a:gd name="adj" fmla="val 4938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4"/>
          <p:cNvSpPr/>
          <p:nvPr/>
        </p:nvSpPr>
        <p:spPr>
          <a:xfrm>
            <a:off x="8677656" y="4197096"/>
            <a:ext cx="457200" cy="457200"/>
          </a:xfrm>
          <a:prstGeom prst="roundRect">
            <a:avLst>
              <a:gd name="adj" fmla="val 18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2" name="Image 5" descr="assets/icons/book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9096" y="4288536"/>
            <a:ext cx="274320" cy="274320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235440" y="4197096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 on every card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677656" y="4727448"/>
            <a:ext cx="31729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Each interaction carries its CPIC / DPWG / FDA / PharmGKB level-of-evidence and source citation.</a:t>
            </a:r>
            <a:endParaRPr lang="en-US" sz="1000" dirty="0"/>
          </a:p>
        </p:txBody>
      </p:sp>
      <p:sp>
        <p:nvSpPr>
          <p:cNvPr id="35" name="Text 27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  <p:pic>
        <p:nvPicPr>
          <p:cNvPr id="39" name="Image 0" descr="assets/proxigene_lockup.png">
            <a:extLst>
              <a:ext uri="{FF2B5EF4-FFF2-40B4-BE49-F238E27FC236}">
                <a16:creationId xmlns:a16="http://schemas.microsoft.com/office/drawing/2014/main" id="{0BF0B13A-2920-EE41-607B-93B76A64D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948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INSIDE THE REPORT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From flag to action in one read-through.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report is sequenced the way a clinician works: top-line actions first, full evidence and raw genotype available underneath.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286000"/>
            <a:ext cx="11201400" cy="658368"/>
          </a:xfrm>
          <a:prstGeom prst="roundRect">
            <a:avLst>
              <a:gd name="adj" fmla="val 8333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67512" y="2404872"/>
            <a:ext cx="420624" cy="420624"/>
          </a:xfrm>
          <a:prstGeom prst="roundRect">
            <a:avLst>
              <a:gd name="adj" fmla="val 19565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assets/icons/gaug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637" y="2488997"/>
            <a:ext cx="252374" cy="25237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80160" y="228600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· Clinician Action Summary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303520" y="2286000"/>
            <a:ext cx="6263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Severity-ranked gene–drug interactions requiring consideration: the 'read this first' view.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02920" y="3063240"/>
            <a:ext cx="11201400" cy="658368"/>
          </a:xfrm>
          <a:prstGeom prst="roundRect">
            <a:avLst>
              <a:gd name="adj" fmla="val 8333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67512" y="3182112"/>
            <a:ext cx="420624" cy="420624"/>
          </a:xfrm>
          <a:prstGeom prst="roundRect">
            <a:avLst>
              <a:gd name="adj" fmla="val 19565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icons/layers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37" y="3266237"/>
            <a:ext cx="252374" cy="25237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80160" y="306324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 · Detailed Therapeutic Assessment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5303520" y="3063240"/>
            <a:ext cx="6263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finding organized across 14 therapeutic areas, with narrative and recommended action.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02920" y="3840480"/>
            <a:ext cx="11201400" cy="658368"/>
          </a:xfrm>
          <a:prstGeom prst="roundRect">
            <a:avLst>
              <a:gd name="adj" fmla="val 8333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67512" y="3959352"/>
            <a:ext cx="420624" cy="420624"/>
          </a:xfrm>
          <a:prstGeom prst="roundRect">
            <a:avLst>
              <a:gd name="adj" fmla="val 19565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assets/icons/lis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637" y="4043477"/>
            <a:ext cx="252374" cy="25237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84048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 · Test Details Summary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5303520" y="3840480"/>
            <a:ext cx="6263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Diplotype and phenotype call for each gene analyzed: the full genotype picture at a glance.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502920" y="4617720"/>
            <a:ext cx="11201400" cy="658368"/>
          </a:xfrm>
          <a:prstGeom prst="roundRect">
            <a:avLst>
              <a:gd name="adj" fmla="val 8333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67512" y="4736592"/>
            <a:ext cx="420624" cy="420624"/>
          </a:xfrm>
          <a:prstGeom prst="roundRect">
            <a:avLst>
              <a:gd name="adj" fmla="val 19565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assets/icons/dna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637" y="4820717"/>
            <a:ext cx="252374" cy="25237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280160" y="461772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 · Reported Genes &amp; Alleles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5303520" y="4617720"/>
            <a:ext cx="6263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complete list of alleles interrogated per gene: nothing hidden about scope of testing.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502920" y="5394960"/>
            <a:ext cx="11201400" cy="658368"/>
          </a:xfrm>
          <a:prstGeom prst="roundRect">
            <a:avLst>
              <a:gd name="adj" fmla="val 8333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0"/>
          <p:cNvSpPr/>
          <p:nvPr/>
        </p:nvSpPr>
        <p:spPr>
          <a:xfrm>
            <a:off x="667512" y="5513832"/>
            <a:ext cx="420624" cy="420624"/>
          </a:xfrm>
          <a:prstGeom prst="roundRect">
            <a:avLst>
              <a:gd name="adj" fmla="val 19565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4" descr="assets/icons/book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1637" y="5597957"/>
            <a:ext cx="252374" cy="25237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280160" y="539496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 · Methods, References &amp; Sign-off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5303520" y="5394960"/>
            <a:ext cx="6263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Assay methodology, CPIC/PharmGKB/FDA citations, CLIA attribution and lab-director sign-off.</a:t>
            </a:r>
            <a:endParaRPr lang="en-US" sz="1100" dirty="0"/>
          </a:p>
        </p:txBody>
      </p:sp>
      <p:sp>
        <p:nvSpPr>
          <p:cNvPr id="30" name="Text 23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31" name="Text 24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  <p:pic>
        <p:nvPicPr>
          <p:cNvPr id="34" name="Image 0" descr="assets/proxigene_lockup.png">
            <a:extLst>
              <a:ext uri="{FF2B5EF4-FFF2-40B4-BE49-F238E27FC236}">
                <a16:creationId xmlns:a16="http://schemas.microsoft.com/office/drawing/2014/main" id="{67B3033E-1FFE-C2C4-E081-45516AB9C7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61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IT COMPARES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ProxiGene difference.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Where many PGx reports stop at a genotype and a phenotype label, ProxiGene carries the finding through to a prescribing decision.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286000"/>
            <a:ext cx="11201400" cy="502920"/>
          </a:xfrm>
          <a:prstGeom prst="roundRect">
            <a:avLst>
              <a:gd name="adj" fmla="val 9091"/>
            </a:avLst>
          </a:prstGeom>
          <a:solidFill>
            <a:srgbClr val="0E1A30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2286000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0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Capability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297680" y="2286000"/>
            <a:ext cx="3337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Typical PGx report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7635240" y="2286000"/>
            <a:ext cx="4069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0E5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 PGx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731520" y="2834640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Gene, HLA &amp; PD coverage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97680" y="2834640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89120" y="2834640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CYP enzymes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7635240" y="2834640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26680" y="2834640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Metabolism + transport + HLA + pharmacodynamic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1520" y="3465576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Findings presentation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297680" y="3465576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389120" y="3465576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Genotype + phenotype label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3465576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726680" y="3465576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Triaged action dashboard, severity-ranked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31520" y="4096512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Clinical organization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297680" y="4096512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89120" y="4096512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Flat gene list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635240" y="4096512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726680" y="4096512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 therapeutic areas, clinician-oriented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31520" y="4727448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Actionability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297680" y="4727448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389120" y="4727448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'Interaction present'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7635240" y="4727448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726680" y="4727448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Named CPIC-aligned alternatives &amp; dosing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31520" y="5358384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Transparency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4297680" y="5358384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389120" y="5358384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Reported hits only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635240" y="5358384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726680" y="5358384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genotype + every allele tested shown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731520" y="5989320"/>
            <a:ext cx="352044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 anchoring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297680" y="5989320"/>
            <a:ext cx="3337560" cy="576072"/>
          </a:xfrm>
          <a:prstGeom prst="roundRect">
            <a:avLst>
              <a:gd name="adj" fmla="val 6349"/>
            </a:avLst>
          </a:prstGeom>
          <a:solidFill>
            <a:srgbClr val="12203A"/>
          </a:solidFill>
          <a:ln w="9525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4389120" y="5989320"/>
            <a:ext cx="315468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A6B2C9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Variable / limited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7635240" y="5989320"/>
            <a:ext cx="4069080" cy="576072"/>
          </a:xfrm>
          <a:prstGeom prst="roundRect">
            <a:avLst>
              <a:gd name="adj" fmla="val 6349"/>
            </a:avLst>
          </a:prstGeom>
          <a:solidFill>
            <a:srgbClr val="1E3A8A"/>
          </a:solidFill>
          <a:ln w="9525">
            <a:solidFill>
              <a:srgbClr val="1E3A8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7726680" y="5989320"/>
            <a:ext cx="388620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CPIC · DPWG · FDA · PharmGKB per finding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  <p:pic>
        <p:nvPicPr>
          <p:cNvPr id="43" name="Image 0" descr="assets/proxigene_lockup.png">
            <a:extLst>
              <a:ext uri="{FF2B5EF4-FFF2-40B4-BE49-F238E27FC236}">
                <a16:creationId xmlns:a16="http://schemas.microsoft.com/office/drawing/2014/main" id="{F901255F-76F7-6611-DD40-398FF0453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524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EVIDENCE &amp; RIGOR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Guideline-anchored. Lab-validated.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0789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Every phenotype call and recommendation traces back to a published standard and a validated assay: the foundation clinicians need to act on a result.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58952" y="2514600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assets/icons/boo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624328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463040" y="251460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Guideline-aligned interpretation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77240" y="315468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Star-allele and phenotype assignments follow CPIC, DPWG, FDA and PharmGKB; nomenclature referenced against PharmVar.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263640" y="224028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519672" y="2514600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1" descr="assets/icons/microscop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624328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23760" y="251460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Validated assay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6537960" y="315468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Axiom PangenomiX array on the GeneTitan system; genotype and CNV calls held to a &gt;95% quality-confidence threshold.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02920" y="411480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758952" y="4389120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assets/icons/hospital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49884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463040" y="438912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CLIA-certified, provider-ordered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777240" y="502920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laboratory-developed test performed in a CLIA-certified laboratory (CLIA #45D2326543); ordered by and reported to the clinician.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6263640" y="4114800"/>
            <a:ext cx="5440680" cy="1600200"/>
          </a:xfrm>
          <a:prstGeom prst="roundRect">
            <a:avLst>
              <a:gd name="adj" fmla="val 4571"/>
            </a:avLst>
          </a:prstGeom>
          <a:solidFill>
            <a:srgbClr val="16233B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519672" y="4389120"/>
            <a:ext cx="548640" cy="548640"/>
          </a:xfrm>
          <a:prstGeom prst="roundRect">
            <a:avLst>
              <a:gd name="adj" fmla="val 15000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3" descr="assets/icons/scale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9400" y="4498848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223760" y="4389120"/>
            <a:ext cx="4251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Honest about scope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6537960" y="5029200"/>
            <a:ext cx="4892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1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Reports interpret variants present on the array and inform; not replace the prescriber's clinical judgment.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  <p:pic>
        <p:nvPicPr>
          <p:cNvPr id="29" name="Image 0" descr="assets/proxigene_lockup.png">
            <a:extLst>
              <a:ext uri="{FF2B5EF4-FFF2-40B4-BE49-F238E27FC236}">
                <a16:creationId xmlns:a16="http://schemas.microsoft.com/office/drawing/2014/main" id="{F5729114-14A7-3A8C-0403-65EC81C2E9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651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300" dirty="0">
                <a:solidFill>
                  <a:srgbClr val="C2188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 PRACTICE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simple, provider-ordered workflow.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buccal swab. One structured report. Results flow back to the ordering clinician for review and discussion with the patient.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02920" y="2331720"/>
            <a:ext cx="2084832" cy="2331720"/>
          </a:xfrm>
          <a:prstGeom prst="roundRect">
            <a:avLst>
              <a:gd name="adj" fmla="val 3947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225296" y="2624328"/>
            <a:ext cx="640080" cy="640080"/>
          </a:xfrm>
          <a:prstGeom prst="roundRect">
            <a:avLst>
              <a:gd name="adj" fmla="val 12857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 descr="assets/icons/us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312" y="2752344"/>
            <a:ext cx="384048" cy="38404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94360" y="2496312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3383280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Order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85800" y="3794760"/>
            <a:ext cx="1719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Clinician orders the ProxiGene PGx panel for the patient.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2569464" y="315468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›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2761488" y="2331720"/>
            <a:ext cx="2084832" cy="2331720"/>
          </a:xfrm>
          <a:prstGeom prst="roundRect">
            <a:avLst>
              <a:gd name="adj" fmla="val 3947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3483864" y="2624328"/>
            <a:ext cx="640080" cy="640080"/>
          </a:xfrm>
          <a:prstGeom prst="roundRect">
            <a:avLst>
              <a:gd name="adj" fmla="val 12857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1" descr="assets/icons/vial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880" y="2752344"/>
            <a:ext cx="384048" cy="38404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852928" y="2496312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2898648" y="3383280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Collect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2944368" y="3794760"/>
            <a:ext cx="1719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single buccal swab is collected and sent to the laboratory.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4828032" y="315468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›</a:t>
            </a:r>
            <a:endParaRPr lang="en-US" sz="2600" dirty="0"/>
          </a:p>
        </p:txBody>
      </p:sp>
      <p:sp>
        <p:nvSpPr>
          <p:cNvPr id="19" name="Shape 15"/>
          <p:cNvSpPr/>
          <p:nvPr/>
        </p:nvSpPr>
        <p:spPr>
          <a:xfrm>
            <a:off x="5020056" y="2331720"/>
            <a:ext cx="2084832" cy="2331720"/>
          </a:xfrm>
          <a:prstGeom prst="roundRect">
            <a:avLst>
              <a:gd name="adj" fmla="val 3947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6"/>
          <p:cNvSpPr/>
          <p:nvPr/>
        </p:nvSpPr>
        <p:spPr>
          <a:xfrm>
            <a:off x="5742432" y="2624328"/>
            <a:ext cx="640080" cy="640080"/>
          </a:xfrm>
          <a:prstGeom prst="roundRect">
            <a:avLst>
              <a:gd name="adj" fmla="val 12857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1" name="Image 2" descr="assets/icons/microscop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48" y="2752344"/>
            <a:ext cx="384048" cy="38404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111496" y="2496312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5157216" y="3383280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Analyze</a:t>
            </a:r>
            <a:endParaRPr lang="en-US" sz="1500" dirty="0"/>
          </a:p>
        </p:txBody>
      </p:sp>
      <p:sp>
        <p:nvSpPr>
          <p:cNvPr id="24" name="Text 19"/>
          <p:cNvSpPr/>
          <p:nvPr/>
        </p:nvSpPr>
        <p:spPr>
          <a:xfrm>
            <a:off x="5202936" y="3794760"/>
            <a:ext cx="1719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Genotyping on the Axiom PangenomiX array; guideline-based interpretation.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7086600" y="315468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›</a:t>
            </a:r>
            <a:endParaRPr lang="en-US" sz="2600" dirty="0"/>
          </a:p>
        </p:txBody>
      </p:sp>
      <p:sp>
        <p:nvSpPr>
          <p:cNvPr id="26" name="Shape 21"/>
          <p:cNvSpPr/>
          <p:nvPr/>
        </p:nvSpPr>
        <p:spPr>
          <a:xfrm>
            <a:off x="7278624" y="2331720"/>
            <a:ext cx="2084832" cy="2331720"/>
          </a:xfrm>
          <a:prstGeom prst="roundRect">
            <a:avLst>
              <a:gd name="adj" fmla="val 3947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2"/>
          <p:cNvSpPr/>
          <p:nvPr/>
        </p:nvSpPr>
        <p:spPr>
          <a:xfrm>
            <a:off x="8001000" y="2624328"/>
            <a:ext cx="640080" cy="640080"/>
          </a:xfrm>
          <a:prstGeom prst="roundRect">
            <a:avLst>
              <a:gd name="adj" fmla="val 12857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8" name="Image 3" descr="assets/icons/report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9016" y="2752344"/>
            <a:ext cx="384048" cy="384048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70064" y="2496312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04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7415784" y="3383280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</a:t>
            </a:r>
            <a:endParaRPr lang="en-US" sz="1500" dirty="0"/>
          </a:p>
        </p:txBody>
      </p:sp>
      <p:sp>
        <p:nvSpPr>
          <p:cNvPr id="31" name="Text 25"/>
          <p:cNvSpPr/>
          <p:nvPr/>
        </p:nvSpPr>
        <p:spPr>
          <a:xfrm>
            <a:off x="7461504" y="3794760"/>
            <a:ext cx="1719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triaged, severity-ranked report is returned to the ordering clinician.</a:t>
            </a:r>
            <a:endParaRPr lang="en-US" sz="1000" dirty="0"/>
          </a:p>
        </p:txBody>
      </p:sp>
      <p:sp>
        <p:nvSpPr>
          <p:cNvPr id="32" name="Text 26"/>
          <p:cNvSpPr/>
          <p:nvPr/>
        </p:nvSpPr>
        <p:spPr>
          <a:xfrm>
            <a:off x="9345168" y="315468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›</a:t>
            </a:r>
            <a:endParaRPr lang="en-US" sz="2600" dirty="0"/>
          </a:p>
        </p:txBody>
      </p:sp>
      <p:sp>
        <p:nvSpPr>
          <p:cNvPr id="33" name="Shape 27"/>
          <p:cNvSpPr/>
          <p:nvPr/>
        </p:nvSpPr>
        <p:spPr>
          <a:xfrm>
            <a:off x="9537192" y="2331720"/>
            <a:ext cx="2084832" cy="2331720"/>
          </a:xfrm>
          <a:prstGeom prst="roundRect">
            <a:avLst>
              <a:gd name="adj" fmla="val 3947"/>
            </a:avLst>
          </a:prstGeom>
          <a:solidFill>
            <a:srgbClr val="12203A"/>
          </a:solidFill>
          <a:ln w="12700">
            <a:solidFill>
              <a:srgbClr val="2B3B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28"/>
          <p:cNvSpPr/>
          <p:nvPr/>
        </p:nvSpPr>
        <p:spPr>
          <a:xfrm>
            <a:off x="10259568" y="2624328"/>
            <a:ext cx="640080" cy="640080"/>
          </a:xfrm>
          <a:prstGeom prst="roundRect">
            <a:avLst>
              <a:gd name="adj" fmla="val 12857"/>
            </a:avLst>
          </a:prstGeom>
          <a:solidFill>
            <a:srgbClr val="C2188B"/>
          </a:solidFill>
          <a:ln w="6350">
            <a:solidFill>
              <a:srgbClr val="C218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4" descr="assets/icons/hospital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87584" y="2752344"/>
            <a:ext cx="384048" cy="384048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628632" y="2496312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6B728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05</a:t>
            </a:r>
            <a:endParaRPr lang="en-US" sz="1200" dirty="0"/>
          </a:p>
        </p:txBody>
      </p:sp>
      <p:sp>
        <p:nvSpPr>
          <p:cNvPr id="37" name="Text 30"/>
          <p:cNvSpPr/>
          <p:nvPr/>
        </p:nvSpPr>
        <p:spPr>
          <a:xfrm>
            <a:off x="9674352" y="3383280"/>
            <a:ext cx="18105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Apply</a:t>
            </a:r>
            <a:endParaRPr lang="en-US" sz="1500" dirty="0"/>
          </a:p>
        </p:txBody>
      </p:sp>
      <p:sp>
        <p:nvSpPr>
          <p:cNvPr id="38" name="Text 31"/>
          <p:cNvSpPr/>
          <p:nvPr/>
        </p:nvSpPr>
        <p:spPr>
          <a:xfrm>
            <a:off x="9720072" y="3794760"/>
            <a:ext cx="17190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000" dirty="0">
                <a:solidFill>
                  <a:srgbClr val="CBD6E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Clinician applies genotype-guided insight to prescribing decisions.</a:t>
            </a:r>
            <a:endParaRPr lang="en-US" sz="1000" dirty="0"/>
          </a:p>
        </p:txBody>
      </p:sp>
      <p:sp>
        <p:nvSpPr>
          <p:cNvPr id="39" name="Text 32"/>
          <p:cNvSpPr/>
          <p:nvPr/>
        </p:nvSpPr>
        <p:spPr>
          <a:xfrm>
            <a:off x="502920" y="645566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dirty="0" err="1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9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  ·  A HealthSpan360 Product</a:t>
            </a:r>
            <a:endParaRPr lang="en-US" sz="900" dirty="0"/>
          </a:p>
        </p:txBody>
      </p:sp>
      <p:sp>
        <p:nvSpPr>
          <p:cNvPr id="40" name="Text 33"/>
          <p:cNvSpPr/>
          <p:nvPr/>
        </p:nvSpPr>
        <p:spPr>
          <a:xfrm>
            <a:off x="11338560" y="645566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  <p:pic>
        <p:nvPicPr>
          <p:cNvPr id="43" name="Image 0" descr="assets/proxigene_lockup.png">
            <a:extLst>
              <a:ext uri="{FF2B5EF4-FFF2-40B4-BE49-F238E27FC236}">
                <a16:creationId xmlns:a16="http://schemas.microsoft.com/office/drawing/2014/main" id="{F977118F-3D9D-22FA-4A72-8F915A2F9E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21240" y="288926"/>
            <a:ext cx="1780903" cy="33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61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48640"/>
            <a:ext cx="3489534" cy="944029"/>
          </a:xfrm>
          <a:prstGeom prst="roundRect">
            <a:avLst>
              <a:gd name="adj" fmla="val 22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02920" y="228600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3800" b="1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Prescribe with the genotype in front of you.</a:t>
            </a:r>
            <a:endParaRPr lang="en-US" sz="3800" dirty="0"/>
          </a:p>
        </p:txBody>
      </p:sp>
      <p:sp>
        <p:nvSpPr>
          <p:cNvPr id="5" name="Text 2"/>
          <p:cNvSpPr/>
          <p:nvPr/>
        </p:nvSpPr>
        <p:spPr>
          <a:xfrm>
            <a:off x="502920" y="3611880"/>
            <a:ext cx="8412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Bring genotype-guided prescribing intelligence into your practice: comprehensive coverage, triaged for action, anchored in guidelines.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02920" y="4800600"/>
            <a:ext cx="4846320" cy="960120"/>
          </a:xfrm>
          <a:prstGeom prst="roundRect">
            <a:avLst>
              <a:gd name="adj" fmla="val 9524"/>
            </a:avLst>
          </a:prstGeom>
          <a:solidFill>
            <a:srgbClr val="16233B"/>
          </a:solidFill>
          <a:ln w="9525">
            <a:solidFill>
              <a:srgbClr val="6B72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31520" y="489204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Talk to us about </a:t>
            </a:r>
            <a:r>
              <a:rPr lang="en-US" sz="15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</a:t>
            </a: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PGX Panel
</a:t>
            </a:r>
            <a:r>
              <a:rPr lang="en-US" sz="1300" dirty="0">
                <a:solidFill>
                  <a:srgbClr val="00E5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orders@hs360.co   ·   hs360.co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669280" y="4800600"/>
            <a:ext cx="6035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ProxiGene · A HealthSpan360 Product · HealthSpan360 LLC</a:t>
            </a:r>
            <a:endParaRPr lang="en-US" sz="9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950" dirty="0">
                <a:solidFill>
                  <a:srgbClr val="1F2937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Provider-ordered · Performed in a CLIA-certified laboratory (CLIA #45D2326543) · This laboratory-developed test informs, and does not replace, clinical judgment.</a:t>
            </a:r>
            <a:endParaRPr lang="en-US" sz="950" dirty="0"/>
          </a:p>
        </p:txBody>
      </p:sp>
      <p:pic>
        <p:nvPicPr>
          <p:cNvPr id="10" name="Image 0" descr="assets/proxigene_lockup.png">
            <a:extLst>
              <a:ext uri="{FF2B5EF4-FFF2-40B4-BE49-F238E27FC236}">
                <a16:creationId xmlns:a16="http://schemas.microsoft.com/office/drawing/2014/main" id="{33506447-26F0-ED41-3C7F-587857B97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5155842" cy="9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9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F27A648-7415-45BC-9A5C-E4C8CB1C0FC4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4f496773-2d7a-478f-b767-3c6b5bba466e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2807</TotalTime>
  <Words>1137</Words>
  <Application>Microsoft Office PowerPoint</Application>
  <PresentationFormat>Widescreen</PresentationFormat>
  <Paragraphs>166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JetBrains Mono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Jeff Lutz</cp:lastModifiedBy>
  <cp:revision>6</cp:revision>
  <dcterms:created xsi:type="dcterms:W3CDTF">2026-07-10T22:32:56Z</dcterms:created>
  <dcterms:modified xsi:type="dcterms:W3CDTF">2026-07-13T15:42:28Z</dcterms:modified>
</cp:coreProperties>
</file>